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7"/>
  </p:notesMasterIdLst>
  <p:sldIdLst>
    <p:sldId id="256" r:id="rId2"/>
    <p:sldId id="260" r:id="rId3"/>
    <p:sldId id="274" r:id="rId4"/>
    <p:sldId id="264" r:id="rId5"/>
    <p:sldId id="259" r:id="rId6"/>
    <p:sldId id="275" r:id="rId7"/>
    <p:sldId id="286" r:id="rId8"/>
    <p:sldId id="266" r:id="rId9"/>
    <p:sldId id="261" r:id="rId10"/>
    <p:sldId id="276" r:id="rId11"/>
    <p:sldId id="262" r:id="rId12"/>
    <p:sldId id="267" r:id="rId13"/>
    <p:sldId id="277" r:id="rId14"/>
    <p:sldId id="268" r:id="rId15"/>
    <p:sldId id="263" r:id="rId16"/>
    <p:sldId id="278" r:id="rId17"/>
    <p:sldId id="265" r:id="rId18"/>
    <p:sldId id="257" r:id="rId19"/>
    <p:sldId id="279" r:id="rId20"/>
    <p:sldId id="258" r:id="rId21"/>
    <p:sldId id="284" r:id="rId22"/>
    <p:sldId id="281" r:id="rId23"/>
    <p:sldId id="282" r:id="rId24"/>
    <p:sldId id="283" r:id="rId25"/>
    <p:sldId id="28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8" autoAdjust="0"/>
    <p:restoredTop sz="90047" autoAdjust="0"/>
  </p:normalViewPr>
  <p:slideViewPr>
    <p:cSldViewPr snapToGrid="0">
      <p:cViewPr varScale="1">
        <p:scale>
          <a:sx n="70" d="100"/>
          <a:sy n="70" d="100"/>
        </p:scale>
        <p:origin x="4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7DAD4-25FC-4D49-B8DC-50CE3B5E464E}" type="datetimeFigureOut">
              <a:rPr lang="lv-LV" smtClean="0"/>
              <a:t>07.11.2016.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FB046-761F-4CB3-ACBD-0CC3DF9CD80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30414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FB046-761F-4CB3-ACBD-0CC3DF9CD800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82386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97D2-7B96-4052-898D-6CC78B5EF555}" type="datetime1">
              <a:rPr lang="en-US" smtClean="0"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4B64-AB3C-4EFD-86C8-3897845DFB7B}" type="datetime1">
              <a:rPr lang="en-US" smtClean="0"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0AFA-E3FD-46D0-ACEC-8CAC7633D5DB}" type="datetime1">
              <a:rPr lang="en-US" smtClean="0"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F9AA-F224-4EB2-8DBB-BDB66B106B82}" type="datetime1">
              <a:rPr lang="en-US" smtClean="0"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032F-B33A-4005-ACD7-D8FF1DFFC8D4}" type="datetime1">
              <a:rPr lang="en-US" smtClean="0"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2D82-A805-4CBE-B9BC-70466D91D1A2}" type="datetime1">
              <a:rPr lang="en-US" smtClean="0"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45BA-580A-49D3-BF48-A15E45B98C82}" type="datetime1">
              <a:rPr lang="en-US" smtClean="0"/>
              <a:t>11/7/2016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4901-ABED-4AA6-A31C-1EEEE91B3C4E}" type="datetime1">
              <a:rPr lang="en-US" smtClean="0"/>
              <a:t>11/7/2016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AA8B-7979-4D7F-A7CB-475564216F76}" type="datetime1">
              <a:rPr lang="en-US" smtClean="0"/>
              <a:t>11/7/2016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5E371C2-9027-4DC9-859A-44EE418118CF}" type="datetime1">
              <a:rPr lang="en-US" smtClean="0"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DB78-7BF8-4BA6-8FF9-F8F798800071}" type="datetime1">
              <a:rPr lang="en-US" smtClean="0"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FD2E854-393B-4A7E-B8B4-58463EECC5A3}" type="datetime1">
              <a:rPr lang="en-US" smtClean="0"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Bakalaura darbu tēmas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v-LV" sz="2800" dirty="0"/>
              <a:t>Datorgrafikas un attēlu apstrādes katedra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0476" y="5898524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2016./2017.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93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Datorgrafika</a:t>
            </a:r>
            <a:endParaRPr lang="ru-RU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v-LV" sz="2000" b="1" dirty="0"/>
              <a:t>PIEMĒRI:</a:t>
            </a:r>
          </a:p>
          <a:p>
            <a:r>
              <a:rPr lang="lv-LV" sz="2600" dirty="0"/>
              <a:t>Programmēšana: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600" dirty="0"/>
              <a:t>Interaktīvā 3D lietojuma izstrāde uz UNITY grafiskā dzinēja pamata</a:t>
            </a:r>
          </a:p>
          <a:p>
            <a:r>
              <a:rPr lang="lv-LV" sz="2600" dirty="0"/>
              <a:t>Grafiskās paketes: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600" dirty="0"/>
              <a:t>3D personāža veidošana un animācija</a:t>
            </a:r>
            <a:endParaRPr lang="ru-RU" sz="2600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44965"/>
            <a:ext cx="6165387" cy="34680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000" y="4250495"/>
            <a:ext cx="3489305" cy="1960733"/>
          </a:xfrm>
          <a:prstGeom prst="rect">
            <a:avLst/>
          </a:prstGeom>
        </p:spPr>
      </p:pic>
      <p:pic>
        <p:nvPicPr>
          <p:cNvPr id="7" name="Picture 6" descr="jumt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6937" y="4250495"/>
            <a:ext cx="4074856" cy="196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8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Attēlu apstrāde un datorgrafika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452463" cy="4023360"/>
          </a:xfrm>
        </p:spPr>
        <p:txBody>
          <a:bodyPr>
            <a:normAutofit lnSpcReduction="10000"/>
          </a:bodyPr>
          <a:lstStyle/>
          <a:p>
            <a:r>
              <a:rPr lang="lv-LV" sz="3200" dirty="0"/>
              <a:t>Piemēri </a:t>
            </a:r>
          </a:p>
          <a:p>
            <a:r>
              <a:rPr lang="lv-LV" sz="2800" dirty="0"/>
              <a:t>Programmēšana: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v-LV" sz="2400" dirty="0" smtClean="0"/>
              <a:t>Aleksejs Uļjanovs </a:t>
            </a:r>
            <a:r>
              <a:rPr lang="en-GB" sz="2400" dirty="0" smtClean="0"/>
              <a:t>“Re</a:t>
            </a:r>
            <a:r>
              <a:rPr lang="lv-LV" sz="2400" dirty="0" smtClean="0"/>
              <a:t>ālistiska 3D personāža modelēšana un interaktīvā animācija</a:t>
            </a:r>
            <a:r>
              <a:rPr lang="en-GB" sz="2400" dirty="0" smtClean="0"/>
              <a:t>”</a:t>
            </a:r>
            <a:r>
              <a:rPr lang="lv-LV" sz="2400" dirty="0" smtClean="0"/>
              <a:t>, 2015</a:t>
            </a:r>
            <a:endParaRPr lang="lv-LV" sz="2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lv-LV" sz="2400" dirty="0" smtClean="0"/>
              <a:t>Ēriks Freimanis “3D virtuālas ķīmijas laboratorijas izveide, izmantojot OpenGL”, 2015</a:t>
            </a:r>
          </a:p>
          <a:p>
            <a:r>
              <a:rPr lang="lv-LV" sz="2800" dirty="0" smtClean="0"/>
              <a:t>Grafiskās </a:t>
            </a:r>
            <a:r>
              <a:rPr lang="lv-LV" sz="2800" dirty="0"/>
              <a:t>paketes: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v-LV" sz="2400" dirty="0"/>
              <a:t>Einārs Ozols “Automašīnas modelēšana pēc rasējuma un animācija </a:t>
            </a:r>
            <a:r>
              <a:rPr lang="lv-LV" sz="2400" dirty="0" err="1"/>
              <a:t>fotorealistiskā</a:t>
            </a:r>
            <a:r>
              <a:rPr lang="lv-LV" sz="2400" dirty="0"/>
              <a:t> 3D scēnā”, 2015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v-LV" sz="2400" dirty="0"/>
              <a:t>Armīns </a:t>
            </a:r>
            <a:r>
              <a:rPr lang="lv-LV" sz="2400" dirty="0" err="1"/>
              <a:t>Žugs</a:t>
            </a:r>
            <a:r>
              <a:rPr lang="lv-LV" sz="2400" dirty="0"/>
              <a:t> “3D objektu modelēšana un renderēšana ”, 2015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lv-LV" sz="2400" dirty="0"/>
          </a:p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9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Attēlu apstrāde un datorgrafika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3200" dirty="0"/>
              <a:t>Datorgrafika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v-LV" sz="3000" dirty="0"/>
              <a:t>Video </a:t>
            </a:r>
            <a:r>
              <a:rPr lang="lv-LV" sz="3000" dirty="0" smtClean="0"/>
              <a:t>apstrāde</a:t>
            </a:r>
            <a:endParaRPr lang="lv-LV" sz="3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lv-LV" sz="3000" dirty="0"/>
              <a:t>Runas atpazīšana</a:t>
            </a:r>
          </a:p>
          <a:p>
            <a:r>
              <a:rPr lang="lv-LV" sz="3200" dirty="0"/>
              <a:t>Pasniedzēji, kas var vadīt darbus šajā nozarē: </a:t>
            </a:r>
          </a:p>
          <a:p>
            <a:endParaRPr lang="lv-LV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545" y="4200588"/>
            <a:ext cx="1266052" cy="2100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955" y="4200588"/>
            <a:ext cx="1254261" cy="2100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6804" y="4200588"/>
            <a:ext cx="1274937" cy="2100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42429" y="6403820"/>
            <a:ext cx="230967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</a:t>
            </a:r>
            <a:r>
              <a:rPr lang="lv-LV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ēšana</a:t>
            </a:r>
            <a:endParaRPr lang="en-GB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51035" y="6432489"/>
            <a:ext cx="258622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Grafiskie redaktori</a:t>
            </a:r>
            <a:endParaRPr lang="en-GB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9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Datorgrafika</a:t>
            </a:r>
            <a:endParaRPr lang="ru-RU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v-LV" sz="2000" b="1" dirty="0"/>
              <a:t>PIEMĒRI: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800" dirty="0" smtClean="0"/>
              <a:t>Reklāmas </a:t>
            </a:r>
            <a:r>
              <a:rPr lang="lv-LV" sz="2800" dirty="0"/>
              <a:t>klipa veidošana grafiskajā redaktorā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648" y="1260456"/>
            <a:ext cx="6863686" cy="403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0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Attēlu apstrāde un datorgrafika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3200" dirty="0"/>
              <a:t>Piemēri</a:t>
            </a:r>
          </a:p>
          <a:p>
            <a:r>
              <a:rPr lang="lv-LV" sz="3200" dirty="0"/>
              <a:t>Armands Bērziņš “Ar videokameru uzņemtā video un izveidotā 3D modeļa apvienošana”, 2014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55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Attēlu apstrāde un datorgrafika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3200" dirty="0"/>
              <a:t>Datorgrafika </a:t>
            </a:r>
          </a:p>
          <a:p>
            <a:pPr lvl="1"/>
            <a:r>
              <a:rPr lang="lv-LV" sz="3000" dirty="0" err="1"/>
              <a:t>Web-design</a:t>
            </a:r>
            <a:r>
              <a:rPr lang="lv-LV" sz="3000" dirty="0"/>
              <a:t> (</a:t>
            </a:r>
            <a:r>
              <a:rPr lang="lv-LV" sz="3000" dirty="0" err="1"/>
              <a:t>WebGL</a:t>
            </a:r>
            <a:r>
              <a:rPr lang="lv-LV" sz="3000" dirty="0"/>
              <a:t>, SVG, CMS) </a:t>
            </a:r>
          </a:p>
          <a:p>
            <a:r>
              <a:rPr lang="lv-LV" sz="3200" dirty="0"/>
              <a:t>Pasniedzēji, kas var vadīt darbus šajā nozarē: </a:t>
            </a:r>
          </a:p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309" y="3877138"/>
            <a:ext cx="1254261" cy="2100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7539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Datorgrafika</a:t>
            </a:r>
            <a:endParaRPr lang="ru-RU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v-LV" sz="2000" b="1" dirty="0"/>
              <a:t>PIEMĒRI: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err="1"/>
              <a:t>Tiešsaistes</a:t>
            </a:r>
            <a:r>
              <a:rPr lang="en-US" sz="2600" dirty="0"/>
              <a:t> </a:t>
            </a:r>
            <a:r>
              <a:rPr lang="en-US" sz="2600" dirty="0" err="1"/>
              <a:t>grafiskā</a:t>
            </a:r>
            <a:r>
              <a:rPr lang="en-US" sz="2600" dirty="0"/>
              <a:t> </a:t>
            </a:r>
            <a:r>
              <a:rPr lang="en-US" sz="2600" dirty="0" err="1"/>
              <a:t>redaktora</a:t>
            </a:r>
            <a:r>
              <a:rPr lang="en-US" sz="2600" dirty="0"/>
              <a:t> </a:t>
            </a:r>
            <a:r>
              <a:rPr lang="en-US" sz="2600" dirty="0" err="1"/>
              <a:t>izveide</a:t>
            </a:r>
            <a:r>
              <a:rPr lang="lv-LV" sz="2600" dirty="0"/>
              <a:t> </a:t>
            </a:r>
            <a:endParaRPr lang="en-US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256" y="1469572"/>
            <a:ext cx="7278471" cy="395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1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Attēlu apstrāde un datorgrafika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3200" dirty="0"/>
              <a:t>Piemēri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v-LV" sz="3000" dirty="0"/>
              <a:t>Daniels </a:t>
            </a:r>
            <a:r>
              <a:rPr lang="lv-LV" sz="3000" dirty="0" err="1"/>
              <a:t>Ghošs</a:t>
            </a:r>
            <a:r>
              <a:rPr lang="lv-LV" sz="3000" dirty="0"/>
              <a:t> “Interneta veikala uz e-komercijas platformas </a:t>
            </a:r>
            <a:r>
              <a:rPr lang="lv-LV" sz="3000" dirty="0" err="1"/>
              <a:t>OpenCart</a:t>
            </a:r>
            <a:r>
              <a:rPr lang="lv-LV" sz="3000" dirty="0"/>
              <a:t> izveide ar funkcionalitātes papildināšanu”, 2014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v-LV" sz="3000" dirty="0"/>
              <a:t>Vladimirs Maksimovs </a:t>
            </a:r>
            <a:r>
              <a:rPr lang="lv-LV" sz="3000" dirty="0" smtClean="0"/>
              <a:t>“Dinamiska </a:t>
            </a:r>
            <a:r>
              <a:rPr lang="lv-LV" sz="3000" dirty="0"/>
              <a:t>tīmekļa vietnes realizācija uz informācijas portāla piemēra”,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14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Attēlu apstrāde un datorgrafika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3200" dirty="0"/>
              <a:t>Tēlu atpazīšana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v-LV" sz="3000" dirty="0"/>
              <a:t>Objektu atpazīšana attēlos (programmēšana)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v-LV" sz="3000" dirty="0"/>
              <a:t>Objektu atpazīšana video (programmēšana)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v-LV" sz="3000" dirty="0"/>
              <a:t>Seju lokalizācija un atpazīšana</a:t>
            </a:r>
          </a:p>
          <a:p>
            <a:r>
              <a:rPr lang="lv-LV" sz="3000" dirty="0"/>
              <a:t>Pasniedzēji, kas var vadīt darbus šajā nozarē: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18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543" y="4410081"/>
            <a:ext cx="1274937" cy="2100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2219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Tēlu atpazīšana</a:t>
            </a:r>
            <a:endParaRPr lang="ru-RU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v-LV" sz="2000" b="1" dirty="0"/>
              <a:t>PIEMĒRI: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600" dirty="0"/>
              <a:t>Ceļa zīmes atpazīšanas datorsistēmas veidošana</a:t>
            </a:r>
            <a:endParaRPr lang="en-US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847" y="211015"/>
            <a:ext cx="5602977" cy="37275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847" y="4115157"/>
            <a:ext cx="4829175" cy="24574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65371" y="4795567"/>
            <a:ext cx="1301262" cy="13833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984124" y="5192341"/>
            <a:ext cx="528034" cy="5516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0600" y="4115157"/>
            <a:ext cx="2121522" cy="252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4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Attēlu apstrāde un datorgrafika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3200" dirty="0"/>
              <a:t>Attēlu apstrāde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v-LV" sz="3000" dirty="0"/>
              <a:t>Attēla kvalitātes uzlabošana (programmēšana, dažādu metožu pētīšana, jaunās metodes izstrāde)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v-LV" sz="3000" dirty="0"/>
              <a:t>Attēla analīze (programmēšana, dažādu metožu pētīšana, jaunās metodes izstrāde) </a:t>
            </a:r>
          </a:p>
          <a:p>
            <a:pPr marL="201168" lvl="1" indent="0">
              <a:buNone/>
            </a:pPr>
            <a:r>
              <a:rPr lang="lv-LV" sz="2800" dirty="0"/>
              <a:t>Pasniedzēji, kas var vadīt darbus šajā nozarē: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lv-LV" sz="3000" dirty="0"/>
          </a:p>
          <a:p>
            <a:endParaRPr lang="lv-LV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391" y="4615869"/>
            <a:ext cx="1266052" cy="2100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349" y="4615869"/>
            <a:ext cx="1254261" cy="2100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2970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Attēlu apstrāde un datorgrafika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3200" dirty="0"/>
              <a:t>Piemēri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v-LV" sz="3000" dirty="0"/>
              <a:t>Frīdenbergs Mārtiņš </a:t>
            </a:r>
            <a:r>
              <a:rPr lang="lv-LV" sz="2800" dirty="0"/>
              <a:t>“</a:t>
            </a:r>
            <a:r>
              <a:rPr lang="lv-LV" sz="3000" dirty="0"/>
              <a:t>Sejas atpazīšanas algoritmi", 2011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v-LV" sz="3000" dirty="0" err="1"/>
              <a:t>Supoņenkovs</a:t>
            </a:r>
            <a:r>
              <a:rPr lang="lv-LV" sz="3000" dirty="0"/>
              <a:t> </a:t>
            </a:r>
            <a:r>
              <a:rPr lang="lv-LV" sz="3000" dirty="0" err="1"/>
              <a:t>Artjoms</a:t>
            </a:r>
            <a:r>
              <a:rPr lang="lv-LV" sz="3000" dirty="0"/>
              <a:t> “</a:t>
            </a:r>
            <a:r>
              <a:rPr lang="en-GB" sz="3000" dirty="0"/>
              <a:t>Ce</a:t>
            </a:r>
            <a:r>
              <a:rPr lang="lv-LV" sz="3000" dirty="0" err="1"/>
              <a:t>ļa</a:t>
            </a:r>
            <a:r>
              <a:rPr lang="lv-LV" sz="3000" dirty="0"/>
              <a:t> zīmes atpazīšanas datorsistēmas veidošana</a:t>
            </a:r>
            <a:r>
              <a:rPr lang="lv-LV" sz="2800" dirty="0"/>
              <a:t> ”,</a:t>
            </a:r>
            <a:r>
              <a:rPr lang="lv-LV" sz="3000" dirty="0"/>
              <a:t> 2014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v-LV" sz="3000" dirty="0"/>
              <a:t>Vadims Fjodorovs “Cilvēka sejas lokalizācija rastra attēlā ”, </a:t>
            </a:r>
            <a:r>
              <a:rPr lang="lv-LV" sz="3000" dirty="0" smtClean="0"/>
              <a:t>2015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v-LV" sz="3000" dirty="0" smtClean="0"/>
              <a:t>Dmitrijs Jefimovs </a:t>
            </a:r>
            <a:r>
              <a:rPr lang="en-GB" sz="3000" dirty="0" smtClean="0"/>
              <a:t>“</a:t>
            </a:r>
            <a:r>
              <a:rPr lang="lv-LV" sz="3000" dirty="0"/>
              <a:t>Cilvēka sejas </a:t>
            </a:r>
            <a:r>
              <a:rPr lang="lv-LV" sz="3000" dirty="0" smtClean="0"/>
              <a:t>lokalizācija attēlā </a:t>
            </a:r>
            <a:r>
              <a:rPr lang="en-GB" sz="3000" dirty="0" smtClean="0"/>
              <a:t>”, 2016</a:t>
            </a:r>
            <a:endParaRPr lang="lv-LV" sz="3000" dirty="0"/>
          </a:p>
          <a:p>
            <a:pPr lvl="1">
              <a:buFont typeface="Wingdings" panose="05000000000000000000" pitchFamily="2" charset="2"/>
              <a:buChar char="§"/>
            </a:pPr>
            <a:endParaRPr lang="lv-LV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Bakalaura darbu tēmas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19"/>
            <a:ext cx="6492240" cy="5728265"/>
          </a:xfrm>
        </p:spPr>
        <p:txBody>
          <a:bodyPr>
            <a:normAutofit fontScale="77500" lnSpcReduction="20000"/>
          </a:bodyPr>
          <a:lstStyle/>
          <a:p>
            <a:r>
              <a:rPr lang="lv-LV" b="1" dirty="0"/>
              <a:t>Docente Katrina Boločko</a:t>
            </a:r>
          </a:p>
          <a:p>
            <a:pPr marL="201168" lvl="1" indent="0">
              <a:buNone/>
            </a:pPr>
            <a:r>
              <a:rPr lang="lv-LV" b="1" i="1" dirty="0"/>
              <a:t>e-pasts: katrina.bolocko@rtu.lv</a:t>
            </a:r>
          </a:p>
          <a:p>
            <a:pPr marL="201168" lvl="1" indent="0">
              <a:buNone/>
            </a:pPr>
            <a:r>
              <a:rPr lang="lv-LV" b="1" i="1" dirty="0"/>
              <a:t>kur atrast: 338. telpā</a:t>
            </a:r>
            <a:endParaRPr lang="en-US" i="1" dirty="0"/>
          </a:p>
          <a:p>
            <a:pPr marL="457200" indent="-457200">
              <a:buFont typeface="+mj-lt"/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Kontrasta uzlabošana rastra attēlos</a:t>
            </a:r>
            <a:r>
              <a:rPr lang="lv-LV" dirty="0" smtClean="0">
                <a:solidFill>
                  <a:schemeClr val="tx1"/>
                </a:solidFill>
              </a:rPr>
              <a:t>. (*)</a:t>
            </a:r>
            <a:endParaRPr lang="lv-LV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Trokšņa attīrīšana rastra attēlos</a:t>
            </a:r>
            <a:r>
              <a:rPr lang="lv-LV" dirty="0">
                <a:solidFill>
                  <a:schemeClr val="tx1"/>
                </a:solidFill>
              </a:rPr>
              <a:t>. (*)</a:t>
            </a:r>
            <a:endParaRPr lang="lv-LV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Attēlu apgabalu segmentācija un apgabalu izdalīšana</a:t>
            </a:r>
            <a:r>
              <a:rPr lang="lv-LV" dirty="0">
                <a:solidFill>
                  <a:schemeClr val="tx1"/>
                </a:solidFill>
              </a:rPr>
              <a:t>. (*)</a:t>
            </a:r>
            <a:endParaRPr lang="lv-LV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Interaktīvās 3D scēnas veidošana.</a:t>
            </a:r>
          </a:p>
          <a:p>
            <a:pPr marL="457200" indent="-457200">
              <a:buFont typeface="+mj-lt"/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Objekta pārvietošana 3D telpā, izmantojot rokas kustības.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err="1">
                <a:solidFill>
                  <a:schemeClr val="tx1"/>
                </a:solidFill>
              </a:rPr>
              <a:t>Interaktīvās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lietotnes</a:t>
            </a:r>
            <a:r>
              <a:rPr lang="en-IE" dirty="0">
                <a:solidFill>
                  <a:schemeClr val="tx1"/>
                </a:solidFill>
              </a:rPr>
              <a:t> (</a:t>
            </a:r>
            <a:r>
              <a:rPr lang="en-IE" dirty="0" err="1">
                <a:solidFill>
                  <a:schemeClr val="tx1"/>
                </a:solidFill>
              </a:rPr>
              <a:t>datorspēles</a:t>
            </a:r>
            <a:r>
              <a:rPr lang="en-IE" dirty="0">
                <a:solidFill>
                  <a:schemeClr val="tx1"/>
                </a:solidFill>
              </a:rPr>
              <a:t>) </a:t>
            </a:r>
            <a:r>
              <a:rPr lang="en-IE" dirty="0" err="1">
                <a:solidFill>
                  <a:schemeClr val="tx1"/>
                </a:solidFill>
              </a:rPr>
              <a:t>veidošana</a:t>
            </a:r>
            <a:r>
              <a:rPr lang="en-IE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err="1">
                <a:solidFill>
                  <a:schemeClr val="tx1"/>
                </a:solidFill>
              </a:rPr>
              <a:t>Personāža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interaktīvā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animācija</a:t>
            </a:r>
            <a:r>
              <a:rPr lang="en-IE" dirty="0">
                <a:solidFill>
                  <a:schemeClr val="tx1"/>
                </a:solidFill>
              </a:rPr>
              <a:t> 3D </a:t>
            </a:r>
            <a:r>
              <a:rPr lang="en-IE" dirty="0" err="1">
                <a:solidFill>
                  <a:schemeClr val="tx1"/>
                </a:solidFill>
              </a:rPr>
              <a:t>vidē</a:t>
            </a:r>
            <a:r>
              <a:rPr lang="en-IE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>
                <a:solidFill>
                  <a:schemeClr val="tx1"/>
                </a:solidFill>
              </a:rPr>
              <a:t>3D </a:t>
            </a:r>
            <a:r>
              <a:rPr lang="en-IE" dirty="0" err="1">
                <a:solidFill>
                  <a:schemeClr val="tx1"/>
                </a:solidFill>
              </a:rPr>
              <a:t>animācijas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pielietošana</a:t>
            </a:r>
            <a:r>
              <a:rPr lang="en-IE" dirty="0">
                <a:solidFill>
                  <a:schemeClr val="tx1"/>
                </a:solidFill>
              </a:rPr>
              <a:t> 2D </a:t>
            </a:r>
            <a:r>
              <a:rPr lang="en-IE" dirty="0" err="1">
                <a:solidFill>
                  <a:schemeClr val="tx1"/>
                </a:solidFill>
              </a:rPr>
              <a:t>datorspēles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izstrādē</a:t>
            </a:r>
            <a:r>
              <a:rPr lang="en-IE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err="1">
                <a:solidFill>
                  <a:schemeClr val="tx1"/>
                </a:solidFill>
              </a:rPr>
              <a:t>Attēlu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saspiešana</a:t>
            </a:r>
            <a:r>
              <a:rPr lang="en-IE" dirty="0">
                <a:solidFill>
                  <a:schemeClr val="tx1"/>
                </a:solidFill>
              </a:rPr>
              <a:t>: </a:t>
            </a:r>
            <a:r>
              <a:rPr lang="en-IE" dirty="0" err="1">
                <a:solidFill>
                  <a:schemeClr val="tx1"/>
                </a:solidFill>
              </a:rPr>
              <a:t>līdzīgo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datu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masīva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saspiešana</a:t>
            </a:r>
            <a:r>
              <a:rPr lang="lv-LV" dirty="0" smtClean="0">
                <a:solidFill>
                  <a:schemeClr val="tx1"/>
                </a:solidFill>
              </a:rPr>
              <a:t>. </a:t>
            </a:r>
            <a:r>
              <a:rPr lang="lv-LV" dirty="0">
                <a:solidFill>
                  <a:schemeClr val="tx1"/>
                </a:solidFill>
              </a:rPr>
              <a:t>(*)</a:t>
            </a:r>
            <a:endParaRPr lang="en-IE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IE" dirty="0" err="1">
                <a:solidFill>
                  <a:schemeClr val="accent1">
                    <a:lumMod val="75000"/>
                  </a:schemeClr>
                </a:solidFill>
              </a:rPr>
              <a:t>Kustības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E" dirty="0" err="1">
                <a:solidFill>
                  <a:schemeClr val="accent1">
                    <a:lumMod val="75000"/>
                  </a:schemeClr>
                </a:solidFill>
              </a:rPr>
              <a:t>limitu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E" dirty="0" err="1">
                <a:solidFill>
                  <a:schemeClr val="accent1">
                    <a:lumMod val="75000"/>
                  </a:schemeClr>
                </a:solidFill>
              </a:rPr>
              <a:t>noteikšana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E" dirty="0" err="1">
                <a:solidFill>
                  <a:schemeClr val="accent1">
                    <a:lumMod val="75000"/>
                  </a:schemeClr>
                </a:solidFill>
              </a:rPr>
              <a:t>objektiem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E" dirty="0" err="1">
                <a:solidFill>
                  <a:schemeClr val="accent1">
                    <a:lumMod val="75000"/>
                  </a:schemeClr>
                </a:solidFill>
              </a:rPr>
              <a:t>izmantojot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E" dirty="0" err="1">
                <a:solidFill>
                  <a:schemeClr val="accent1">
                    <a:lumMod val="75000"/>
                  </a:schemeClr>
                </a:solidFill>
              </a:rPr>
              <a:t>videodatus</a:t>
            </a:r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. (SIA APPLY)</a:t>
            </a:r>
            <a:endParaRPr lang="en-IE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IE" dirty="0" err="1">
                <a:solidFill>
                  <a:schemeClr val="accent1">
                    <a:lumMod val="75000"/>
                  </a:schemeClr>
                </a:solidFill>
              </a:rPr>
              <a:t>Tēlu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E" dirty="0" err="1">
                <a:solidFill>
                  <a:schemeClr val="accent1">
                    <a:lumMod val="75000"/>
                  </a:schemeClr>
                </a:solidFill>
              </a:rPr>
              <a:t>atpazīšana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E" dirty="0" err="1">
                <a:solidFill>
                  <a:schemeClr val="accent1">
                    <a:lumMod val="75000"/>
                  </a:schemeClr>
                </a:solidFill>
              </a:rPr>
              <a:t>neredzamā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E" dirty="0" err="1">
                <a:solidFill>
                  <a:schemeClr val="accent1">
                    <a:lumMod val="75000"/>
                  </a:schemeClr>
                </a:solidFill>
              </a:rPr>
              <a:t>spektrā</a:t>
            </a:r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. (SIA APPLY)</a:t>
            </a:r>
            <a:endParaRPr lang="en-IE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IE" dirty="0" err="1">
                <a:solidFill>
                  <a:schemeClr val="accent1">
                    <a:lumMod val="75000"/>
                  </a:schemeClr>
                </a:solidFill>
              </a:rPr>
              <a:t>Transportu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E" dirty="0" err="1">
                <a:solidFill>
                  <a:schemeClr val="accent1">
                    <a:lumMod val="75000"/>
                  </a:schemeClr>
                </a:solidFill>
              </a:rPr>
              <a:t>plūsmas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E" dirty="0" err="1">
                <a:solidFill>
                  <a:schemeClr val="accent1">
                    <a:lumMod val="75000"/>
                  </a:schemeClr>
                </a:solidFill>
              </a:rPr>
              <a:t>analīze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</a:rPr>
              <a:t> un </a:t>
            </a:r>
            <a:r>
              <a:rPr lang="en-IE" dirty="0" err="1">
                <a:solidFill>
                  <a:schemeClr val="accent1">
                    <a:lumMod val="75000"/>
                  </a:schemeClr>
                </a:solidFill>
              </a:rPr>
              <a:t>objektu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E" dirty="0" err="1">
                <a:solidFill>
                  <a:schemeClr val="accent1">
                    <a:lumMod val="75000"/>
                  </a:schemeClr>
                </a:solidFill>
              </a:rPr>
              <a:t>identifikācija</a:t>
            </a:r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. (SIA APPLY)</a:t>
            </a:r>
            <a:endParaRPr lang="en-IE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IE" dirty="0" err="1">
                <a:solidFill>
                  <a:schemeClr val="accent1">
                    <a:lumMod val="75000"/>
                  </a:schemeClr>
                </a:solidFill>
              </a:rPr>
              <a:t>Automašīnas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E" dirty="0" err="1">
                <a:solidFill>
                  <a:schemeClr val="accent1">
                    <a:lumMod val="75000"/>
                  </a:schemeClr>
                </a:solidFill>
              </a:rPr>
              <a:t>numuru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E" dirty="0" err="1">
                <a:solidFill>
                  <a:schemeClr val="accent1">
                    <a:lumMod val="75000"/>
                  </a:schemeClr>
                </a:solidFill>
              </a:rPr>
              <a:t>noteikšana</a:t>
            </a:r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. (SIA APPLY)</a:t>
            </a:r>
            <a:endParaRPr lang="en-IE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IE" dirty="0" err="1">
                <a:solidFill>
                  <a:schemeClr val="accent1">
                    <a:lumMod val="75000"/>
                  </a:schemeClr>
                </a:solidFill>
              </a:rPr>
              <a:t>Augmentēta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E" dirty="0" err="1">
                <a:solidFill>
                  <a:schemeClr val="accent1">
                    <a:lumMod val="75000"/>
                  </a:schemeClr>
                </a:solidFill>
              </a:rPr>
              <a:t>realitāte</a:t>
            </a:r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. (SIA APPLY)</a:t>
            </a:r>
            <a:endParaRPr lang="en-I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1269" y="5729961"/>
            <a:ext cx="2192054" cy="958937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2500" dirty="0" err="1"/>
              <a:t>Katr</a:t>
            </a:r>
            <a:r>
              <a:rPr lang="lv-LV" sz="2500" dirty="0"/>
              <a:t>ina</a:t>
            </a:r>
          </a:p>
          <a:p>
            <a:pPr algn="ctr"/>
            <a:r>
              <a:rPr lang="lv-LV" sz="2500" dirty="0"/>
              <a:t> Boločko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2" descr="k_bolocko_210x2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83" y="3029688"/>
            <a:ext cx="2003231" cy="26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655485" y="0"/>
            <a:ext cx="3536515" cy="20166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500" dirty="0"/>
              <a:t>Sadarbībā ar</a:t>
            </a:r>
          </a:p>
          <a:p>
            <a:pPr algn="ctr"/>
            <a:endParaRPr lang="lv-LV" dirty="0"/>
          </a:p>
          <a:p>
            <a:pPr algn="ctr"/>
            <a:endParaRPr lang="lv-LV" dirty="0"/>
          </a:p>
          <a:p>
            <a:pPr algn="ctr"/>
            <a:r>
              <a:rPr lang="lv-LV" dirty="0"/>
              <a:t> </a:t>
            </a:r>
            <a:endParaRPr lang="en-IE" dirty="0"/>
          </a:p>
        </p:txBody>
      </p:sp>
      <p:pic>
        <p:nvPicPr>
          <p:cNvPr id="11" name="Picture 6" descr="appl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402" y="1008345"/>
            <a:ext cx="2119438" cy="62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98609" y="6488668"/>
            <a:ext cx="2858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 smtClean="0"/>
              <a:t>(*) – Starpdisciplinārā tēma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298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Bakalaura darbu tēmas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00599" y="731520"/>
            <a:ext cx="6738257" cy="5897880"/>
          </a:xfrm>
        </p:spPr>
        <p:txBody>
          <a:bodyPr>
            <a:normAutofit fontScale="85000" lnSpcReduction="10000"/>
          </a:bodyPr>
          <a:lstStyle/>
          <a:p>
            <a:r>
              <a:rPr lang="lv-LV" b="1" dirty="0"/>
              <a:t>Lektors Aleksandrs </a:t>
            </a:r>
            <a:r>
              <a:rPr lang="lv-LV" b="1" dirty="0" err="1"/>
              <a:t>Sisojevs</a:t>
            </a:r>
            <a:r>
              <a:rPr lang="lv-LV" b="1" dirty="0"/>
              <a:t> </a:t>
            </a:r>
            <a:endParaRPr lang="lv-LV" dirty="0"/>
          </a:p>
          <a:p>
            <a:r>
              <a:rPr lang="lv-LV" b="1" dirty="0"/>
              <a:t>e-pasts: aleksandrs.sisojevs@rtu.lv </a:t>
            </a:r>
            <a:endParaRPr lang="lv-LV" dirty="0"/>
          </a:p>
          <a:p>
            <a:r>
              <a:rPr lang="lv-LV" b="1" dirty="0"/>
              <a:t>kur atrast: 349. vai 340. telpā </a:t>
            </a:r>
          </a:p>
          <a:p>
            <a:endParaRPr lang="lv-LV" b="1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2D </a:t>
            </a:r>
            <a:r>
              <a:rPr lang="en-US" dirty="0" err="1">
                <a:solidFill>
                  <a:schemeClr val="tx1"/>
                </a:solidFill>
              </a:rPr>
              <a:t>vai</a:t>
            </a:r>
            <a:r>
              <a:rPr lang="en-US" dirty="0">
                <a:solidFill>
                  <a:schemeClr val="tx1"/>
                </a:solidFill>
              </a:rPr>
              <a:t> 3D </a:t>
            </a:r>
            <a:r>
              <a:rPr lang="en-US" dirty="0" err="1">
                <a:solidFill>
                  <a:schemeClr val="tx1"/>
                </a:solidFill>
              </a:rPr>
              <a:t>grafikas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pielietošana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tīmekļa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vietnes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lietotnes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izveidē</a:t>
            </a:r>
            <a:r>
              <a:rPr lang="en-US" dirty="0">
                <a:solidFill>
                  <a:schemeClr val="tx1"/>
                </a:solidFill>
              </a:rPr>
              <a:t> (HTML5, SVG, Canvas, </a:t>
            </a:r>
            <a:r>
              <a:rPr lang="en-US" dirty="0" err="1">
                <a:solidFill>
                  <a:schemeClr val="tx1"/>
                </a:solidFill>
              </a:rPr>
              <a:t>WebGL</a:t>
            </a:r>
            <a:r>
              <a:rPr lang="en-US" dirty="0">
                <a:solidFill>
                  <a:schemeClr val="tx1"/>
                </a:solidFill>
              </a:rPr>
              <a:t>).</a:t>
            </a:r>
            <a:endParaRPr lang="lv-LV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Tīmekļa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vietnes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izveide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satura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pārvaldības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sistēmas</a:t>
            </a:r>
            <a:r>
              <a:rPr lang="en-US" dirty="0">
                <a:solidFill>
                  <a:schemeClr val="tx1"/>
                </a:solidFill>
              </a:rPr>
              <a:t> (CMS) </a:t>
            </a:r>
            <a:r>
              <a:rPr lang="en-US" dirty="0" err="1">
                <a:solidFill>
                  <a:schemeClr val="tx1"/>
                </a:solidFill>
              </a:rPr>
              <a:t>bāzi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lv-LV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3D </a:t>
            </a:r>
            <a:r>
              <a:rPr lang="en-US" dirty="0" err="1">
                <a:solidFill>
                  <a:schemeClr val="tx1"/>
                </a:solidFill>
              </a:rPr>
              <a:t>datorgrafikas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interaktīvās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lietotnes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veidošana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lv-LV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Multimedijas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aplikācijas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izveide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lv-LV" dirty="0" smtClean="0">
                <a:solidFill>
                  <a:schemeClr val="tx1"/>
                </a:solidFill>
              </a:rPr>
              <a:t> </a:t>
            </a:r>
            <a:r>
              <a:rPr lang="lv-LV" dirty="0">
                <a:solidFill>
                  <a:schemeClr val="tx1"/>
                </a:solidFill>
              </a:rPr>
              <a:t>(*)</a:t>
            </a:r>
            <a:endParaRPr lang="lv-LV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Grafiskas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aplikacijas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izveide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mobilajam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platformam</a:t>
            </a:r>
            <a:r>
              <a:rPr lang="en-US" dirty="0">
                <a:solidFill>
                  <a:schemeClr val="tx1"/>
                </a:solidFill>
              </a:rPr>
              <a:t> (Android, iPhone </a:t>
            </a:r>
            <a:r>
              <a:rPr lang="en-US" dirty="0" err="1">
                <a:solidFill>
                  <a:schemeClr val="tx1"/>
                </a:solidFill>
              </a:rPr>
              <a:t>utt</a:t>
            </a:r>
            <a:r>
              <a:rPr lang="en-US" dirty="0" smtClean="0">
                <a:solidFill>
                  <a:schemeClr val="tx1"/>
                </a:solidFill>
              </a:rPr>
              <a:t>.).</a:t>
            </a:r>
            <a:r>
              <a:rPr lang="lv-LV" dirty="0" smtClean="0">
                <a:solidFill>
                  <a:schemeClr val="tx1"/>
                </a:solidFill>
              </a:rPr>
              <a:t> </a:t>
            </a:r>
            <a:r>
              <a:rPr lang="lv-LV" dirty="0">
                <a:solidFill>
                  <a:schemeClr val="tx1"/>
                </a:solidFill>
              </a:rPr>
              <a:t>(*)</a:t>
            </a:r>
            <a:endParaRPr lang="lv-LV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Interaktīvās</a:t>
            </a:r>
            <a:r>
              <a:rPr lang="en-US" dirty="0">
                <a:solidFill>
                  <a:schemeClr val="tx1"/>
                </a:solidFill>
              </a:rPr>
              <a:t> 3D </a:t>
            </a:r>
            <a:r>
              <a:rPr lang="en-US" dirty="0" err="1">
                <a:solidFill>
                  <a:schemeClr val="tx1"/>
                </a:solidFill>
              </a:rPr>
              <a:t>scēnās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veidošana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eksistējošā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grafiskā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dzinēja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pamata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lv-LV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Attēlu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kvalitātes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uzlabošana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trokšņu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attīrīšana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kontrasta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uzlabošana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krāsu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toņu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korekcija</a:t>
            </a:r>
            <a:r>
              <a:rPr lang="en-US" dirty="0" smtClean="0">
                <a:solidFill>
                  <a:schemeClr val="tx1"/>
                </a:solidFill>
              </a:rPr>
              <a:t>).</a:t>
            </a:r>
            <a:r>
              <a:rPr lang="lv-LV" dirty="0" smtClean="0">
                <a:solidFill>
                  <a:schemeClr val="tx1"/>
                </a:solidFill>
              </a:rPr>
              <a:t> </a:t>
            </a:r>
            <a:r>
              <a:rPr lang="lv-LV" dirty="0">
                <a:solidFill>
                  <a:schemeClr val="tx1"/>
                </a:solidFill>
              </a:rPr>
              <a:t>(*)</a:t>
            </a:r>
            <a:endParaRPr lang="lv-LV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Runas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atpazīšana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lv-LV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Datorredze audio datu atpazīšanā.</a:t>
            </a:r>
            <a:r>
              <a:rPr lang="lv-LV" dirty="0"/>
              <a:t> </a:t>
            </a:r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(SIA APPLY)</a:t>
            </a:r>
            <a:endParaRPr lang="lv-LV" dirty="0"/>
          </a:p>
          <a:p>
            <a:endParaRPr lang="en-US" dirty="0"/>
          </a:p>
        </p:txBody>
      </p:sp>
      <p:pic>
        <p:nvPicPr>
          <p:cNvPr id="5" name="Picture 4" descr="a_sisojevs_210x2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00" y="3094328"/>
            <a:ext cx="2003400" cy="267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5700" y="5765528"/>
            <a:ext cx="1884946" cy="87850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lv-LV" sz="2900" dirty="0"/>
              <a:t>Aleksandrs</a:t>
            </a:r>
            <a:r>
              <a:rPr lang="lv-LV" sz="3200" dirty="0"/>
              <a:t> </a:t>
            </a:r>
          </a:p>
          <a:p>
            <a:pPr algn="ctr"/>
            <a:r>
              <a:rPr lang="lv-LV" sz="2900" dirty="0"/>
              <a:t>Sisojevs</a:t>
            </a:r>
          </a:p>
          <a:p>
            <a:endParaRPr lang="en-IE" dirty="0"/>
          </a:p>
        </p:txBody>
      </p:sp>
      <p:sp>
        <p:nvSpPr>
          <p:cNvPr id="8" name="Rectangle 7"/>
          <p:cNvSpPr/>
          <p:nvPr/>
        </p:nvSpPr>
        <p:spPr>
          <a:xfrm>
            <a:off x="8655485" y="0"/>
            <a:ext cx="3536515" cy="20166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500" dirty="0"/>
              <a:t>Sadarbībā ar</a:t>
            </a:r>
          </a:p>
          <a:p>
            <a:pPr algn="ctr"/>
            <a:endParaRPr lang="lv-LV" dirty="0"/>
          </a:p>
          <a:p>
            <a:pPr algn="ctr"/>
            <a:endParaRPr lang="lv-LV" dirty="0"/>
          </a:p>
          <a:p>
            <a:pPr algn="ctr"/>
            <a:r>
              <a:rPr lang="lv-LV" dirty="0"/>
              <a:t> </a:t>
            </a:r>
            <a:endParaRPr lang="en-IE" dirty="0"/>
          </a:p>
        </p:txBody>
      </p:sp>
      <p:pic>
        <p:nvPicPr>
          <p:cNvPr id="9" name="Picture 6" descr="appl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402" y="1008345"/>
            <a:ext cx="2119438" cy="62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898609" y="6488668"/>
            <a:ext cx="2858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 smtClean="0"/>
              <a:t>(*) – Starpdisciplinārā tēma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81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Bakalaura darbu tēmas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00599" y="731520"/>
            <a:ext cx="6738257" cy="5897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b="1" dirty="0"/>
              <a:t>Asistents Mihails Kovaļovs </a:t>
            </a:r>
            <a:endParaRPr lang="lv-LV" dirty="0"/>
          </a:p>
          <a:p>
            <a:pPr marL="0" indent="0">
              <a:buNone/>
            </a:pPr>
            <a:r>
              <a:rPr lang="lv-LV" b="1" dirty="0"/>
              <a:t>e-pasts: mihails.kovalovs@rtu.lv </a:t>
            </a:r>
            <a:endParaRPr lang="lv-LV" dirty="0"/>
          </a:p>
          <a:p>
            <a:pPr marL="0" indent="0">
              <a:buNone/>
            </a:pPr>
            <a:r>
              <a:rPr lang="lv-LV" b="1" dirty="0"/>
              <a:t>kur atrast: 337. vai 340. telpā </a:t>
            </a:r>
            <a:endParaRPr lang="lv-LV" dirty="0"/>
          </a:p>
          <a:p>
            <a:pPr marL="457200" lvl="0" indent="-457200" hangingPunct="0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Trīsdimensiju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objekta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modelēšana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izmantojot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grafiskās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paketes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lv-LV" dirty="0" smtClean="0">
                <a:solidFill>
                  <a:schemeClr val="tx1"/>
                </a:solidFill>
              </a:rPr>
              <a:t> </a:t>
            </a:r>
            <a:r>
              <a:rPr lang="lv-LV" dirty="0">
                <a:solidFill>
                  <a:schemeClr val="tx1"/>
                </a:solidFill>
              </a:rPr>
              <a:t>(*)</a:t>
            </a:r>
            <a:endParaRPr lang="lv-LV" dirty="0">
              <a:solidFill>
                <a:schemeClr val="tx1"/>
              </a:solidFill>
            </a:endParaRPr>
          </a:p>
          <a:p>
            <a:pPr marL="457200" lvl="0" indent="-457200" hangingPunct="0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Trīsdimensiju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animācijas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veidošana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izmantojot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grafiskās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paketes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lv-LV" dirty="0" smtClean="0">
                <a:solidFill>
                  <a:schemeClr val="tx1"/>
                </a:solidFill>
              </a:rPr>
              <a:t> </a:t>
            </a:r>
            <a:r>
              <a:rPr lang="lv-LV" dirty="0">
                <a:solidFill>
                  <a:schemeClr val="tx1"/>
                </a:solidFill>
              </a:rPr>
              <a:t>(*)</a:t>
            </a:r>
            <a:endParaRPr lang="lv-LV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2D </a:t>
            </a:r>
            <a:r>
              <a:rPr lang="en-US" dirty="0" err="1">
                <a:solidFill>
                  <a:schemeClr val="tx1"/>
                </a:solidFill>
              </a:rPr>
              <a:t>datorgrafikas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interaktīvās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lietotnes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izveide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lv-LV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00" y="3087916"/>
            <a:ext cx="2005200" cy="2635945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2713" y="5742953"/>
            <a:ext cx="1569373" cy="88644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lv-LV" sz="2900" dirty="0"/>
              <a:t>Mihails</a:t>
            </a:r>
          </a:p>
          <a:p>
            <a:pPr algn="ctr"/>
            <a:r>
              <a:rPr lang="lv-LV" sz="2900" dirty="0"/>
              <a:t> Kovaļovs</a:t>
            </a:r>
          </a:p>
          <a:p>
            <a:endParaRPr lang="en-IE" dirty="0"/>
          </a:p>
        </p:txBody>
      </p:sp>
      <p:sp>
        <p:nvSpPr>
          <p:cNvPr id="8" name="Rectangle 7"/>
          <p:cNvSpPr/>
          <p:nvPr/>
        </p:nvSpPr>
        <p:spPr>
          <a:xfrm>
            <a:off x="4898609" y="6488668"/>
            <a:ext cx="2858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 smtClean="0"/>
              <a:t>(*) – Starpdisciplinārā tēma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37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Bakalaura darbu tēmas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00599" y="731520"/>
            <a:ext cx="6738257" cy="5897880"/>
          </a:xfrm>
        </p:spPr>
        <p:txBody>
          <a:bodyPr>
            <a:normAutofit fontScale="92500"/>
          </a:bodyPr>
          <a:lstStyle/>
          <a:p>
            <a:r>
              <a:rPr lang="lv-LV" b="1" dirty="0"/>
              <a:t>Asistente Olga Krutikova </a:t>
            </a:r>
            <a:endParaRPr lang="lv-LV" dirty="0"/>
          </a:p>
          <a:p>
            <a:r>
              <a:rPr lang="lv-LV" b="1" dirty="0"/>
              <a:t>e-pasts: olga.krutikova@rtu.lv </a:t>
            </a:r>
            <a:endParaRPr lang="lv-LV" dirty="0"/>
          </a:p>
          <a:p>
            <a:r>
              <a:rPr lang="lv-LV" b="1" dirty="0"/>
              <a:t>kur atrast: 337. vai 340. telpā </a:t>
            </a:r>
          </a:p>
          <a:p>
            <a:pPr marL="457200" lvl="0" indent="-457200" hangingPunct="0">
              <a:buFont typeface="+mj-lt"/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Cilvēka sejas detektēšana attēlā.</a:t>
            </a:r>
          </a:p>
          <a:p>
            <a:pPr marL="457200" lvl="0" indent="-457200" hangingPunct="0">
              <a:buFont typeface="+mj-lt"/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Cilvēka sejas un tās pazīmju detektēšana video plūsmā</a:t>
            </a:r>
            <a:r>
              <a:rPr lang="lv-LV" dirty="0" smtClean="0">
                <a:solidFill>
                  <a:schemeClr val="tx1"/>
                </a:solidFill>
              </a:rPr>
              <a:t>. </a:t>
            </a:r>
            <a:r>
              <a:rPr lang="lv-LV" dirty="0">
                <a:solidFill>
                  <a:schemeClr val="tx1"/>
                </a:solidFill>
              </a:rPr>
              <a:t>(*)</a:t>
            </a:r>
            <a:endParaRPr lang="lv-LV" dirty="0">
              <a:solidFill>
                <a:schemeClr val="tx1"/>
              </a:solidFill>
            </a:endParaRPr>
          </a:p>
          <a:p>
            <a:pPr marL="457200" lvl="0" indent="-457200" hangingPunct="0">
              <a:buFont typeface="+mj-lt"/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Cilvēka sejas atpazīšana rastra attēlā.</a:t>
            </a:r>
          </a:p>
          <a:p>
            <a:pPr marL="457200" lvl="0" indent="-457200" hangingPunct="0">
              <a:buFont typeface="+mj-lt"/>
              <a:buAutoNum type="arabicPeriod"/>
            </a:pPr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Cilvēka sejas atpazīšana kontrolētos apstākļos. (SIA APPLY</a:t>
            </a:r>
            <a:r>
              <a:rPr lang="lv-LV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lv-LV" dirty="0">
                <a:solidFill>
                  <a:schemeClr val="tx1"/>
                </a:solidFill>
              </a:rPr>
              <a:t>(*)</a:t>
            </a:r>
            <a:endParaRPr lang="lv-LV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0" indent="-457200" hangingPunct="0">
              <a:buFont typeface="+mj-lt"/>
              <a:buAutoNum type="arabicPeriod"/>
            </a:pPr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Dziļuma kartes iegūšana no dažāda fokusa attēliem. (SIA APPLY)</a:t>
            </a:r>
          </a:p>
          <a:p>
            <a:pPr marL="457200" lvl="0" indent="-457200" hangingPunct="0">
              <a:buFont typeface="+mj-lt"/>
              <a:buAutoNum type="arabicPeriod"/>
            </a:pPr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Dziļuma kartes iegūšana izmantojot stereo kameras. (SIA APPLY)</a:t>
            </a:r>
          </a:p>
          <a:p>
            <a:pPr marL="457200" lvl="0" indent="-457200" hangingPunct="0">
              <a:buFont typeface="+mj-lt"/>
              <a:buAutoNum type="arabicPeriod"/>
            </a:pPr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3D objekta rekonstrūkcija. (SIA APPLY)</a:t>
            </a:r>
          </a:p>
          <a:p>
            <a:pPr marL="457200" lvl="0" indent="-457200" hangingPunct="0">
              <a:buFont typeface="+mj-lt"/>
              <a:buAutoNum type="arabicPeriod"/>
            </a:pPr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Vizuālo datu plūsmas konteksta analīze. (SIA APPLY)</a:t>
            </a:r>
          </a:p>
          <a:p>
            <a:pPr marL="457200" lvl="0" indent="-457200" hangingPunct="0">
              <a:buFont typeface="+mj-lt"/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Reklāmas klipa veidošana grafiskajā redaktorā (3Ds Max, Blender vai Maya</a:t>
            </a:r>
            <a:r>
              <a:rPr lang="lv-LV" dirty="0" smtClean="0">
                <a:solidFill>
                  <a:schemeClr val="tx1"/>
                </a:solidFill>
              </a:rPr>
              <a:t>). </a:t>
            </a:r>
            <a:r>
              <a:rPr lang="lv-LV" dirty="0">
                <a:solidFill>
                  <a:schemeClr val="tx1"/>
                </a:solidFill>
              </a:rPr>
              <a:t>(*)</a:t>
            </a:r>
            <a:endParaRPr lang="lv-LV" dirty="0">
              <a:solidFill>
                <a:schemeClr val="tx1"/>
              </a:solidFill>
            </a:endParaRPr>
          </a:p>
        </p:txBody>
      </p:sp>
      <p:pic>
        <p:nvPicPr>
          <p:cNvPr id="5" name="Picture 6" descr="o_krutikova_210x2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00" y="3075389"/>
            <a:ext cx="2005200" cy="2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075" y="5742953"/>
            <a:ext cx="2492650" cy="88644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lv-LV" sz="2700" dirty="0"/>
              <a:t>Olga</a:t>
            </a:r>
          </a:p>
          <a:p>
            <a:pPr algn="ctr"/>
            <a:r>
              <a:rPr lang="lv-LV" sz="2700" dirty="0"/>
              <a:t> Krutikova</a:t>
            </a:r>
          </a:p>
          <a:p>
            <a:endParaRPr lang="en-IE" dirty="0"/>
          </a:p>
        </p:txBody>
      </p:sp>
      <p:sp>
        <p:nvSpPr>
          <p:cNvPr id="8" name="Rectangle 7"/>
          <p:cNvSpPr/>
          <p:nvPr/>
        </p:nvSpPr>
        <p:spPr>
          <a:xfrm>
            <a:off x="8655485" y="0"/>
            <a:ext cx="3536515" cy="20166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500" dirty="0"/>
              <a:t>Sadarbībā ar</a:t>
            </a:r>
          </a:p>
          <a:p>
            <a:pPr algn="ctr"/>
            <a:endParaRPr lang="lv-LV" dirty="0"/>
          </a:p>
          <a:p>
            <a:pPr algn="ctr"/>
            <a:endParaRPr lang="lv-LV" dirty="0"/>
          </a:p>
          <a:p>
            <a:pPr algn="ctr"/>
            <a:r>
              <a:rPr lang="lv-LV" dirty="0"/>
              <a:t> </a:t>
            </a:r>
            <a:endParaRPr lang="en-IE" dirty="0"/>
          </a:p>
        </p:txBody>
      </p:sp>
      <p:pic>
        <p:nvPicPr>
          <p:cNvPr id="9" name="Picture 6" descr="appl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402" y="1008345"/>
            <a:ext cx="2119438" cy="62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898609" y="6488668"/>
            <a:ext cx="2858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 smtClean="0"/>
              <a:t>(*) – Starpdisciplinārā tēma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87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Bakalaura darbu tēmas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/>
              <a:t>Asistenta p.i. Artjoms Supoņenkovs </a:t>
            </a:r>
            <a:endParaRPr lang="lv-LV" dirty="0"/>
          </a:p>
          <a:p>
            <a:r>
              <a:rPr lang="lv-LV" b="1" dirty="0"/>
              <a:t>e-pasts: artjoke@inbox.lv </a:t>
            </a:r>
            <a:endParaRPr lang="lv-LV" dirty="0"/>
          </a:p>
          <a:p>
            <a:r>
              <a:rPr lang="lv-LV" b="1" dirty="0"/>
              <a:t>kur atrast: 340. telpā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err="1">
                <a:solidFill>
                  <a:schemeClr val="tx1"/>
                </a:solidFill>
              </a:rPr>
              <a:t>Papildus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realitāte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bezpilota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lidaparātam</a:t>
            </a:r>
            <a:r>
              <a:rPr lang="en-IE" dirty="0">
                <a:solidFill>
                  <a:schemeClr val="tx1"/>
                </a:solidFill>
              </a:rPr>
              <a:t>. (UAV FACTORY)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err="1">
                <a:solidFill>
                  <a:schemeClr val="tx1"/>
                </a:solidFill>
              </a:rPr>
              <a:t>Bezpilota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lidaparāta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lidojuma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simulācija</a:t>
            </a:r>
            <a:r>
              <a:rPr lang="en-IE" dirty="0">
                <a:solidFill>
                  <a:schemeClr val="tx1"/>
                </a:solidFill>
              </a:rPr>
              <a:t>. (UAV FACTORY)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8" descr="a_suponenkovs_210x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00" y="3055723"/>
            <a:ext cx="2005200" cy="2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028" y="5729323"/>
            <a:ext cx="3018743" cy="855074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lv-LV" sz="7700" dirty="0"/>
              <a:t>Artjoms</a:t>
            </a:r>
          </a:p>
          <a:p>
            <a:pPr algn="ctr"/>
            <a:r>
              <a:rPr lang="lv-LV" sz="7700" dirty="0"/>
              <a:t> Supoņenkovs</a:t>
            </a:r>
          </a:p>
          <a:p>
            <a:endParaRPr lang="en-IE" dirty="0"/>
          </a:p>
        </p:txBody>
      </p:sp>
      <p:sp>
        <p:nvSpPr>
          <p:cNvPr id="10" name="Rectangle 9"/>
          <p:cNvSpPr/>
          <p:nvPr/>
        </p:nvSpPr>
        <p:spPr>
          <a:xfrm>
            <a:off x="8639988" y="0"/>
            <a:ext cx="3536515" cy="20166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500" dirty="0"/>
              <a:t>Sadarbībā ar</a:t>
            </a:r>
          </a:p>
          <a:p>
            <a:pPr algn="ctr"/>
            <a:endParaRPr lang="lv-LV" dirty="0"/>
          </a:p>
          <a:p>
            <a:pPr algn="ctr"/>
            <a:endParaRPr lang="lv-LV" dirty="0"/>
          </a:p>
          <a:p>
            <a:pPr algn="ctr"/>
            <a:r>
              <a:rPr lang="lv-LV" dirty="0"/>
              <a:t> </a:t>
            </a:r>
            <a:endParaRPr lang="en-IE" dirty="0"/>
          </a:p>
        </p:txBody>
      </p:sp>
      <p:pic>
        <p:nvPicPr>
          <p:cNvPr id="11" name="Picture 2" descr="https://scontent-arn2-1.xx.fbcdn.net/t31.0-8/739887_495872053789652_20877689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183" y="781624"/>
            <a:ext cx="1675300" cy="118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68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Attēlu apstrāde</a:t>
            </a:r>
            <a:endParaRPr lang="ru-RU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v-LV" sz="2500" b="1" dirty="0"/>
              <a:t>PIEMĒRI: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3200" dirty="0"/>
              <a:t>Kontrasta uzlabošana rastra attēlos.</a:t>
            </a:r>
          </a:p>
          <a:p>
            <a:endParaRPr lang="en-US" dirty="0"/>
          </a:p>
        </p:txBody>
      </p:sp>
      <p:pic>
        <p:nvPicPr>
          <p:cNvPr id="6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349" y="3208062"/>
            <a:ext cx="4837362" cy="3535003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693" y="223471"/>
            <a:ext cx="692467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Attēlu apstrāde un datorgrafika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3200" dirty="0"/>
              <a:t>Piemēri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v-LV" sz="3000" dirty="0"/>
              <a:t>Edgars </a:t>
            </a:r>
            <a:r>
              <a:rPr lang="lv-LV" sz="3000" dirty="0" err="1"/>
              <a:t>Ķepsis</a:t>
            </a:r>
            <a:r>
              <a:rPr lang="lv-LV" sz="3000" dirty="0"/>
              <a:t> “Attēlu kvalitātes uzlabošana, trokšņu attīrīšana”, 2012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v-LV" sz="3000" dirty="0"/>
              <a:t>Anastasija Kulakova “Attēlu segmentācija un apgabalu izdalīšana”, 2014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lv-LV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7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Attēlu apstrāde un datorgrafika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3200" dirty="0"/>
              <a:t>Datorgrafika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tx1"/>
                </a:solidFill>
              </a:rPr>
              <a:t>3D </a:t>
            </a:r>
            <a:r>
              <a:rPr lang="en-US" sz="3000" dirty="0" err="1">
                <a:solidFill>
                  <a:schemeClr val="tx1"/>
                </a:solidFill>
              </a:rPr>
              <a:t>datorgrafikas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interaktīvās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lietotnes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veidošana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  <a:endParaRPr lang="lv-LV" sz="30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 err="1">
                <a:solidFill>
                  <a:schemeClr val="tx1"/>
                </a:solidFill>
              </a:rPr>
              <a:t>Multimedijas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aplikācijas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izveide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  <a:endParaRPr lang="ru-RU" sz="30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lv-LV" sz="2800" dirty="0">
                <a:solidFill>
                  <a:schemeClr val="tx1"/>
                </a:solidFill>
              </a:rPr>
              <a:t>Grafiskas aplikācijas izveide mobilajam platformām (</a:t>
            </a:r>
            <a:r>
              <a:rPr lang="lv-LV" sz="2800" dirty="0" err="1">
                <a:solidFill>
                  <a:schemeClr val="tx1"/>
                </a:solidFill>
              </a:rPr>
              <a:t>Android</a:t>
            </a:r>
            <a:r>
              <a:rPr lang="lv-LV" sz="2800" dirty="0">
                <a:solidFill>
                  <a:schemeClr val="tx1"/>
                </a:solidFill>
              </a:rPr>
              <a:t>, </a:t>
            </a:r>
            <a:r>
              <a:rPr lang="lv-LV" sz="2800" dirty="0" err="1">
                <a:solidFill>
                  <a:schemeClr val="tx1"/>
                </a:solidFill>
              </a:rPr>
              <a:t>iPhone</a:t>
            </a:r>
            <a:r>
              <a:rPr lang="lv-LV" sz="2800" dirty="0">
                <a:solidFill>
                  <a:schemeClr val="tx1"/>
                </a:solidFill>
              </a:rPr>
              <a:t> utt.).</a:t>
            </a:r>
            <a:endParaRPr lang="lv-LV" sz="3000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r>
              <a:rPr lang="lv-LV" sz="2800" dirty="0">
                <a:solidFill>
                  <a:schemeClr val="tx1"/>
                </a:solidFill>
              </a:rPr>
              <a:t>Pasniedzēji, kas var vadīt darbus šajā nozarē: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lv-LV" sz="3000" dirty="0">
              <a:solidFill>
                <a:schemeClr val="tx1"/>
              </a:solidFill>
            </a:endParaRPr>
          </a:p>
          <a:p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666" y="4604051"/>
            <a:ext cx="1266052" cy="2100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539" y="4604051"/>
            <a:ext cx="1254261" cy="2100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584" y="4621397"/>
            <a:ext cx="1237027" cy="20281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3240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Datorgrafika</a:t>
            </a:r>
            <a:endParaRPr lang="ru-RU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v-LV" sz="2000" b="1" dirty="0"/>
              <a:t>PIEMĒRI: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600" dirty="0"/>
              <a:t>Grafiskās aplikācijas izveide mobilajām platformām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587" y="197806"/>
            <a:ext cx="6098041" cy="2728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326" y="3149027"/>
            <a:ext cx="2145683" cy="34399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9509" y="3149027"/>
            <a:ext cx="2177091" cy="343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3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Datorgrafika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940490"/>
            <a:ext cx="6492240" cy="1048830"/>
          </a:xfrm>
        </p:spPr>
        <p:txBody>
          <a:bodyPr/>
          <a:lstStyle/>
          <a:p>
            <a:r>
              <a:rPr lang="lv-LV" dirty="0"/>
              <a:t>Termokartes </a:t>
            </a:r>
            <a:r>
              <a:rPr lang="lv-LV" dirty="0" smtClean="0"/>
              <a:t>veidošana (Heat map)</a:t>
            </a:r>
            <a:endParaRPr lang="lv-LV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v-LV" sz="2000" dirty="0" smtClean="0"/>
              <a:t>PIEMĒRI:</a:t>
            </a:r>
          </a:p>
          <a:p>
            <a:r>
              <a:rPr lang="en-US" sz="2600" dirty="0" err="1" smtClean="0"/>
              <a:t>Multimedijas</a:t>
            </a:r>
            <a:r>
              <a:rPr lang="en-US" sz="2600" dirty="0" smtClean="0"/>
              <a:t> </a:t>
            </a:r>
            <a:r>
              <a:rPr lang="en-US" sz="2600" dirty="0" err="1"/>
              <a:t>aplikācijas</a:t>
            </a:r>
            <a:r>
              <a:rPr lang="en-US" sz="2600" dirty="0"/>
              <a:t> </a:t>
            </a:r>
            <a:r>
              <a:rPr lang="en-US" sz="2600" dirty="0" err="1"/>
              <a:t>izveide</a:t>
            </a:r>
            <a:endParaRPr lang="en-GB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 descr="y-coord-temperature-animat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983" y="916787"/>
            <a:ext cx="5158480" cy="377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652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Attēlu apstrāde un datorgrafika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3200" dirty="0"/>
              <a:t>Piemēri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v-LV" sz="3000" dirty="0"/>
              <a:t>Marija </a:t>
            </a:r>
            <a:r>
              <a:rPr lang="lv-LV" sz="3000" dirty="0" err="1"/>
              <a:t>Kudrjavceva</a:t>
            </a:r>
            <a:r>
              <a:rPr lang="lv-LV" sz="3000" dirty="0"/>
              <a:t> “Mobilās lietojumprogrammas izveide uz </a:t>
            </a:r>
            <a:r>
              <a:rPr lang="lv-LV" sz="3000" dirty="0" err="1"/>
              <a:t>Android</a:t>
            </a:r>
            <a:r>
              <a:rPr lang="lv-LV" sz="3000" dirty="0"/>
              <a:t> platformas, pielietojot ierīcē iebūvētus sensorus”, 2015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v-LV" sz="3000" dirty="0"/>
              <a:t>Andris </a:t>
            </a:r>
            <a:r>
              <a:rPr lang="lv-LV" sz="3000" dirty="0" err="1"/>
              <a:t>Gauračs</a:t>
            </a:r>
            <a:r>
              <a:rPr lang="lv-LV" sz="3000" dirty="0"/>
              <a:t> “Mobilo </a:t>
            </a:r>
            <a:r>
              <a:rPr lang="lv-LV" sz="3000" dirty="0" err="1"/>
              <a:t>krosplatformu</a:t>
            </a:r>
            <a:r>
              <a:rPr lang="lv-LV" sz="3000" dirty="0"/>
              <a:t> aplikācijas izstrāde ar datu bāzes izmantošanu”,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3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Attēlu apstrāde un datorgrafika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3200" dirty="0"/>
              <a:t>Datorgrafika 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lv-LV" sz="3000" dirty="0"/>
              <a:t>3D animāciju veidošana 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lv-LV" sz="3000" dirty="0"/>
              <a:t>3D scēnu vizualizēšana </a:t>
            </a:r>
          </a:p>
          <a:p>
            <a:r>
              <a:rPr lang="lv-LV" sz="3000" dirty="0"/>
              <a:t>Pasniedzēji, kas var vadīt darbus šajā nozarē: </a:t>
            </a:r>
          </a:p>
          <a:p>
            <a:endParaRPr lang="lv-LV" dirty="0"/>
          </a:p>
        </p:txBody>
      </p:sp>
      <p:sp>
        <p:nvSpPr>
          <p:cNvPr id="5" name="Rectangle 4"/>
          <p:cNvSpPr/>
          <p:nvPr/>
        </p:nvSpPr>
        <p:spPr>
          <a:xfrm>
            <a:off x="971004" y="4072431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lv-LV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lv-LV" b="1" dirty="0">
                <a:latin typeface="Arial" panose="020B0604020202020204" pitchFamily="34" charset="0"/>
              </a:rPr>
              <a:t>3D grafiskās paketēs (3Ds </a:t>
            </a:r>
            <a:r>
              <a:rPr lang="lv-LV" b="1" dirty="0" err="1">
                <a:latin typeface="Arial" panose="020B0604020202020204" pitchFamily="34" charset="0"/>
              </a:rPr>
              <a:t>Max</a:t>
            </a:r>
            <a:r>
              <a:rPr lang="lv-LV" b="1" dirty="0">
                <a:latin typeface="Arial" panose="020B0604020202020204" pitchFamily="34" charset="0"/>
              </a:rPr>
              <a:t>, </a:t>
            </a:r>
            <a:r>
              <a:rPr lang="lv-LV" b="1" dirty="0" err="1">
                <a:latin typeface="Arial" panose="020B0604020202020204" pitchFamily="34" charset="0"/>
              </a:rPr>
              <a:t>Maya</a:t>
            </a:r>
            <a:r>
              <a:rPr lang="lv-LV" b="1" dirty="0">
                <a:latin typeface="Arial" panose="020B0604020202020204" pitchFamily="34" charset="0"/>
              </a:rPr>
              <a:t>, </a:t>
            </a:r>
            <a:r>
              <a:rPr lang="lv-LV" b="1" dirty="0" err="1">
                <a:latin typeface="Arial" panose="020B0604020202020204" pitchFamily="34" charset="0"/>
              </a:rPr>
              <a:t>Blender</a:t>
            </a:r>
            <a:r>
              <a:rPr lang="lv-LV" b="1" dirty="0">
                <a:latin typeface="Arial" panose="020B0604020202020204" pitchFamily="34" charset="0"/>
              </a:rPr>
              <a:t>): </a:t>
            </a:r>
            <a:endParaRPr lang="lv-LV" dirty="0"/>
          </a:p>
        </p:txBody>
      </p:sp>
      <p:sp>
        <p:nvSpPr>
          <p:cNvPr id="7" name="Rectangle 6"/>
          <p:cNvSpPr/>
          <p:nvPr/>
        </p:nvSpPr>
        <p:spPr>
          <a:xfrm>
            <a:off x="6868886" y="4072431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lv-LV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lv-LV" b="1" dirty="0">
                <a:latin typeface="Arial" panose="020B0604020202020204" pitchFamily="34" charset="0"/>
              </a:rPr>
              <a:t>Programmēšana </a:t>
            </a:r>
            <a:r>
              <a:rPr lang="ru-RU" b="1" dirty="0">
                <a:latin typeface="Arial" panose="020B0604020202020204" pitchFamily="34" charset="0"/>
              </a:rPr>
              <a:t>(</a:t>
            </a:r>
            <a:r>
              <a:rPr lang="lv-LV" b="1" dirty="0" err="1">
                <a:latin typeface="Arial" panose="020B0604020202020204" pitchFamily="34" charset="0"/>
              </a:rPr>
              <a:t>OpenGL</a:t>
            </a:r>
            <a:r>
              <a:rPr lang="lv-LV" b="1" dirty="0">
                <a:latin typeface="Arial" panose="020B0604020202020204" pitchFamily="34" charset="0"/>
              </a:rPr>
              <a:t>, </a:t>
            </a:r>
            <a:r>
              <a:rPr lang="lv-LV" b="1" dirty="0" err="1">
                <a:latin typeface="Arial" panose="020B0604020202020204" pitchFamily="34" charset="0"/>
              </a:rPr>
              <a:t>OpenML</a:t>
            </a:r>
            <a:r>
              <a:rPr lang="lv-LV" b="1" dirty="0">
                <a:latin typeface="Arial" panose="020B0604020202020204" pitchFamily="34" charset="0"/>
              </a:rPr>
              <a:t>, </a:t>
            </a:r>
            <a:r>
              <a:rPr lang="lv-LV" b="1" dirty="0" err="1">
                <a:latin typeface="Arial" panose="020B0604020202020204" pitchFamily="34" charset="0"/>
              </a:rPr>
              <a:t>Qt</a:t>
            </a:r>
            <a:r>
              <a:rPr lang="lv-LV" b="1" dirty="0">
                <a:latin typeface="Arial" panose="020B0604020202020204" pitchFamily="34" charset="0"/>
              </a:rPr>
              <a:t> utt.</a:t>
            </a:r>
            <a:r>
              <a:rPr lang="ru-RU" b="1" dirty="0">
                <a:latin typeface="Arial" panose="020B0604020202020204" pitchFamily="34" charset="0"/>
              </a:rPr>
              <a:t>)</a:t>
            </a:r>
            <a:r>
              <a:rPr lang="lv-LV" b="1" dirty="0">
                <a:latin typeface="Arial" panose="020B0604020202020204" pitchFamily="34" charset="0"/>
              </a:rPr>
              <a:t>: </a:t>
            </a:r>
            <a:endParaRPr lang="lv-LV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974" y="4626428"/>
            <a:ext cx="1266052" cy="2100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409" y="4626429"/>
            <a:ext cx="1254261" cy="2100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024" y="4626428"/>
            <a:ext cx="1266111" cy="21177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439" y="4635123"/>
            <a:ext cx="1274937" cy="2100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6582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788</TotalTime>
  <Words>967</Words>
  <Application>Microsoft Office PowerPoint</Application>
  <PresentationFormat>Widescreen</PresentationFormat>
  <Paragraphs>198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Retrospect</vt:lpstr>
      <vt:lpstr>Bakalaura darbu tēmas</vt:lpstr>
      <vt:lpstr>Attēlu apstrāde un datorgrafika</vt:lpstr>
      <vt:lpstr>Attēlu apstrāde</vt:lpstr>
      <vt:lpstr>Attēlu apstrāde un datorgrafika</vt:lpstr>
      <vt:lpstr>Attēlu apstrāde un datorgrafika</vt:lpstr>
      <vt:lpstr>Datorgrafika</vt:lpstr>
      <vt:lpstr>Datorgrafika</vt:lpstr>
      <vt:lpstr>Attēlu apstrāde un datorgrafika</vt:lpstr>
      <vt:lpstr>Attēlu apstrāde un datorgrafika</vt:lpstr>
      <vt:lpstr>Datorgrafika</vt:lpstr>
      <vt:lpstr>Attēlu apstrāde un datorgrafika</vt:lpstr>
      <vt:lpstr>Attēlu apstrāde un datorgrafika</vt:lpstr>
      <vt:lpstr>Datorgrafika</vt:lpstr>
      <vt:lpstr>Attēlu apstrāde un datorgrafika</vt:lpstr>
      <vt:lpstr>Attēlu apstrāde un datorgrafika</vt:lpstr>
      <vt:lpstr>Datorgrafika</vt:lpstr>
      <vt:lpstr>Attēlu apstrāde un datorgrafika</vt:lpstr>
      <vt:lpstr>Attēlu apstrāde un datorgrafika</vt:lpstr>
      <vt:lpstr>Tēlu atpazīšana</vt:lpstr>
      <vt:lpstr>Attēlu apstrāde un datorgrafika</vt:lpstr>
      <vt:lpstr>Bakalaura darbu tēmas</vt:lpstr>
      <vt:lpstr>Bakalaura darbu tēmas</vt:lpstr>
      <vt:lpstr>Bakalaura darbu tēmas</vt:lpstr>
      <vt:lpstr>Bakalaura darbu tēmas</vt:lpstr>
      <vt:lpstr>Bakalaura darbu tēmas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Bakalaura darbu tēmas</dc:title>
  <dc:creator>Olga Krutikova</dc:creator>
  <cp:lastModifiedBy>Admin</cp:lastModifiedBy>
  <cp:revision>55</cp:revision>
  <dcterms:created xsi:type="dcterms:W3CDTF">2015-10-06T21:54:29Z</dcterms:created>
  <dcterms:modified xsi:type="dcterms:W3CDTF">2016-11-07T13:52:52Z</dcterms:modified>
</cp:coreProperties>
</file>