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0" r:id="rId4"/>
    <p:sldId id="258" r:id="rId5"/>
    <p:sldId id="259" r:id="rId6"/>
    <p:sldId id="271" r:id="rId7"/>
    <p:sldId id="276" r:id="rId8"/>
    <p:sldId id="277" r:id="rId9"/>
    <p:sldId id="278" r:id="rId10"/>
    <p:sldId id="280" r:id="rId11"/>
    <p:sldId id="281" r:id="rId12"/>
    <p:sldId id="279" r:id="rId13"/>
    <p:sldId id="274" r:id="rId14"/>
    <p:sldId id="282" r:id="rId15"/>
    <p:sldId id="27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678465D-E277-447A-85AC-A96BA56D30FB}">
          <p14:sldIdLst>
            <p14:sldId id="256"/>
            <p14:sldId id="257"/>
            <p14:sldId id="260"/>
            <p14:sldId id="258"/>
            <p14:sldId id="259"/>
            <p14:sldId id="271"/>
          </p14:sldIdLst>
        </p14:section>
        <p14:section name="Version 1" id="{2DF5B05D-0D5E-4E4A-A944-67B041421C7A}">
          <p14:sldIdLst>
            <p14:sldId id="276"/>
            <p14:sldId id="277"/>
            <p14:sldId id="278"/>
            <p14:sldId id="280"/>
            <p14:sldId id="281"/>
            <p14:sldId id="279"/>
          </p14:sldIdLst>
        </p14:section>
        <p14:section name="nobeigums" id="{5564481C-9E8C-489E-BBCD-676297BF315B}">
          <p14:sldIdLst>
            <p14:sldId id="274"/>
            <p14:sldId id="282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973" autoAdjust="0"/>
  </p:normalViewPr>
  <p:slideViewPr>
    <p:cSldViewPr snapToGrid="0">
      <p:cViewPr varScale="1">
        <p:scale>
          <a:sx n="60" d="100"/>
          <a:sy n="60" d="100"/>
        </p:scale>
        <p:origin x="48" y="18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B4E05-5E36-4D71-A38B-18B82690CFF7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F30FA-F346-41C9-8280-9A3C16933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633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09082-DD85-4526-A878-2D6AF4091E79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8F6AB-DF05-4F11-94A5-12F316B05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330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36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3E0B388-F2E7-4BD3-B2AF-C704CFC81068}" type="datetime1">
              <a:rPr lang="en-US" smtClean="0"/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BC974-A737-4C94-A5E1-C0175C33F01E}" type="datetime1">
              <a:rPr lang="en-US" smtClean="0"/>
              <a:t>11/7/2016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5EAB1-E181-49D5-92A0-10A0FAFB0053}" type="datetime1">
              <a:rPr lang="en-US" smtClean="0"/>
              <a:t>11/7/2016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438C-C025-4F68-A4D8-D9E624D61F8F}" type="datetime1">
              <a:rPr lang="en-US" smtClean="0"/>
              <a:t>11/7/2016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82F7-D27D-4700-B5EF-254E6C43B794}" type="datetime1">
              <a:rPr lang="en-US" smtClean="0"/>
              <a:t>11/7/2016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5A38-E65B-4678-96D1-BB980AC7410B}" type="datetime1">
              <a:rPr lang="en-US" smtClean="0"/>
              <a:t>11/7/2016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ECCD-F149-4050-AE61-CBD4DC717BA6}" type="datetime1">
              <a:rPr lang="en-US" smtClean="0"/>
              <a:t>11/7/2016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77632-6104-42F9-9398-17F8B363D827}" type="datetime1">
              <a:rPr lang="en-US" smtClean="0"/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C07A-B35A-4689-804B-808DBD494FA1}" type="datetime1">
              <a:rPr lang="en-US" smtClean="0"/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97078-0DE1-4AA7-81CC-307834E974E6}" type="datetime1">
              <a:rPr lang="en-US" smtClean="0"/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7299C-9BB4-4107-8F04-CDA18A96B37F}" type="datetime1">
              <a:rPr lang="en-US" smtClean="0"/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51674-004A-422D-9329-4345E44E1B27}" type="datetime1">
              <a:rPr lang="en-US" smtClean="0"/>
              <a:t>11/7/2016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872B-9C46-4614-A81A-FDDEE0488109}" type="datetime1">
              <a:rPr lang="en-US" smtClean="0"/>
              <a:t>11/7/2016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1A72-7BE5-4A6B-BD8F-7F5AA65B1466}" type="datetime1">
              <a:rPr lang="en-US" smtClean="0"/>
              <a:t>11/7/2016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21DEE-5888-467D-AFFA-D3DBC3B35E5B}" type="datetime1">
              <a:rPr lang="en-US" smtClean="0"/>
              <a:t>11/7/2016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7C17-2FA6-414F-90EF-618FCC288269}" type="datetime1">
              <a:rPr lang="en-US" smtClean="0"/>
              <a:t>11/7/2016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0285-A36D-4273-B2E1-2D4EBB8910DF}" type="datetime1">
              <a:rPr lang="en-US" smtClean="0"/>
              <a:t>11/7/2016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303A0-498A-41AC-8031-BB643A281C57}" type="datetime1">
              <a:rPr lang="en-US" smtClean="0"/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lv-LV" dirty="0"/>
              <a:t>Datortīklu un sistēmu tehnoloģiju katedra</a:t>
            </a:r>
            <a:br>
              <a:rPr lang="lv-LV" dirty="0"/>
            </a:br>
            <a:r>
              <a:rPr lang="lv-LV" b="1" dirty="0"/>
              <a:t>DTSTK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lv-LV" dirty="0"/>
              <a:t>Bakalaura darbu tēmas un to vadītāji</a:t>
            </a:r>
          </a:p>
        </p:txBody>
      </p:sp>
    </p:spTree>
    <p:extLst>
      <p:ext uri="{BB962C8B-B14F-4D97-AF65-F5344CB8AC3E}">
        <p14:creationId xmlns:p14="http://schemas.microsoft.com/office/powerpoint/2010/main" val="164907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bakalaura darbu tēmas</a:t>
            </a:r>
            <a:endParaRPr lang="en-US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083" y="-1"/>
            <a:ext cx="1439918" cy="2528361"/>
          </a:xfrm>
          <a:prstGeom prst="rect">
            <a:avLst/>
          </a:prstGeom>
          <a:solidFill>
            <a:srgbClr val="000000">
              <a:shade val="9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6540"/>
              </p:ext>
            </p:extLst>
          </p:nvPr>
        </p:nvGraphicFramePr>
        <p:xfrm>
          <a:off x="1643117" y="2064990"/>
          <a:ext cx="8128000" cy="304452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5430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7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4201">
                <a:tc>
                  <a:txBody>
                    <a:bodyPr/>
                    <a:lstStyle/>
                    <a:p>
                      <a:r>
                        <a:rPr lang="lv-LV" dirty="0"/>
                        <a:t>Tēmas nosaukums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/>
                        <a:t>Virziens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lv-LV" sz="1800" kern="1200" dirty="0">
                          <a:effectLst/>
                        </a:rPr>
                        <a:t>Maršrutēšana bezvadu sensoru tīklos ņemot vērā tā atrašanās vietu vidē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dirty="0"/>
                        <a:t>Bezvadu sensoru tīkli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lv-LV" sz="1800" kern="1200" dirty="0">
                          <a:effectLst/>
                        </a:rPr>
                        <a:t>Bezvadu sensora tīkla mezgla darbināšana bez baterijas elementa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dirty="0"/>
                        <a:t>Bezvadu sensoru tīkli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lv-LV" sz="1800" kern="1200" dirty="0">
                          <a:effectLst/>
                        </a:rPr>
                        <a:t>Drošība bezvadu sensoru tīklos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dirty="0"/>
                        <a:t>Bezvadu sensoru tīkli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lv-LV" sz="1800" kern="1200" dirty="0">
                          <a:effectLst/>
                        </a:rPr>
                        <a:t>Bezvadu sensoru tīklu</a:t>
                      </a:r>
                      <a:r>
                        <a:rPr lang="lv-LV" sz="1800" kern="1200" baseline="0" dirty="0">
                          <a:effectLst/>
                        </a:rPr>
                        <a:t> mērogošana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dirty="0"/>
                        <a:t>Bezvadu sensoru tīkli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16844" y="6314196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35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bakalaura darbu tēmas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426093"/>
              </p:ext>
            </p:extLst>
          </p:nvPr>
        </p:nvGraphicFramePr>
        <p:xfrm>
          <a:off x="1643117" y="2064990"/>
          <a:ext cx="8128000" cy="240444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5430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7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4201">
                <a:tc>
                  <a:txBody>
                    <a:bodyPr/>
                    <a:lstStyle/>
                    <a:p>
                      <a:r>
                        <a:rPr lang="lv-LV" dirty="0"/>
                        <a:t>Tēmas nosaukums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/>
                        <a:t>Virziens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lv-LV" dirty="0"/>
                        <a:t>Inerciālās navigācijas sistēmas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Iegultās sistēmas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lv-LV" dirty="0"/>
                        <a:t>Kustīgu</a:t>
                      </a:r>
                      <a:r>
                        <a:rPr lang="lv-LV" baseline="0" dirty="0"/>
                        <a:t> objektu pozīcijas izmaiņu noteikšana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Iegultās sistēmas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lv-LV" dirty="0"/>
                        <a:t>Cilvēka rokas kustību un žestu noteikšana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dirty="0"/>
                        <a:t>Bezvadu sensoru tīkli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16844" y="6303687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2083" y="0"/>
            <a:ext cx="1439917" cy="253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35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bakalaura darbu tēmas</a:t>
            </a:r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358" y="-1"/>
            <a:ext cx="1437644" cy="2532994"/>
          </a:xfrm>
          <a:prstGeom prst="rect">
            <a:avLst/>
          </a:prstGeom>
          <a:solidFill>
            <a:srgbClr val="000000">
              <a:shade val="9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174195"/>
              </p:ext>
            </p:extLst>
          </p:nvPr>
        </p:nvGraphicFramePr>
        <p:xfrm>
          <a:off x="1643117" y="2064990"/>
          <a:ext cx="8128000" cy="432468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5430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7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4201">
                <a:tc>
                  <a:txBody>
                    <a:bodyPr/>
                    <a:lstStyle/>
                    <a:p>
                      <a:r>
                        <a:rPr lang="lv-LV" dirty="0"/>
                        <a:t>Tēmas nosaukums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/>
                        <a:t>Virziens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err="1">
                          <a:effectLst/>
                        </a:rPr>
                        <a:t>Bezvadu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sensoru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tīklu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pielietošana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gaisa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kvalitātes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novērtēšanai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nodarbību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telpās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dirty="0"/>
                        <a:t>Bezvadu sensoru tīkli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err="1">
                          <a:effectLst/>
                        </a:rPr>
                        <a:t>Cilvēku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klātbūtnes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konstatēšana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telpās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Iegultās sistēmas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lv-LV" sz="1800" kern="1200" dirty="0">
                          <a:effectLst/>
                        </a:rPr>
                        <a:t>Gāzes sensoru automātiskā kalibrēšana un precizitāte palielināšana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dirty="0"/>
                        <a:t>Bezvadu sensoru tīkli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err="1">
                          <a:effectLst/>
                        </a:rPr>
                        <a:t>Automātiskā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lv-LV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eksperimentu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datu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masīvu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apstrāde</a:t>
                      </a:r>
                      <a:r>
                        <a:rPr lang="en-US" sz="1800" kern="1200" dirty="0">
                          <a:effectLst/>
                        </a:rPr>
                        <a:t> un </a:t>
                      </a:r>
                      <a:r>
                        <a:rPr lang="en-US" sz="1800" kern="1200" dirty="0" err="1">
                          <a:effectLst/>
                        </a:rPr>
                        <a:t>vizualizēšana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Iegultās sistēmas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lv-LV" sz="1800" kern="1200" dirty="0">
                          <a:effectLst/>
                        </a:rPr>
                        <a:t>Mobilā</a:t>
                      </a:r>
                      <a:r>
                        <a:rPr lang="lv-LV" sz="1800" kern="1200" baseline="0" dirty="0">
                          <a:effectLst/>
                        </a:rPr>
                        <a:t> bezvadu video straumēšanas sistēmas ar ierobežotiem resursiem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dirty="0"/>
                        <a:t>Iegultās sistēmas / Bezvadu sensoru tīkli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lv-LV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Aktīvo radio-marķieru izmantošana teritoriju apsardzes sistēmās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dirty="0"/>
                        <a:t>Iegultās sistēmas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27354" y="6314196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35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lv-LV" sz="4800" dirty="0"/>
              <a:t>	Protams, Jūs paši arī varat piedāvāt savas idejas bakalaura darba tēmai</a:t>
            </a:r>
          </a:p>
          <a:p>
            <a:endParaRPr lang="lv-LV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27353" y="6314197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Studentiem pieejamie resursi Bakalaura darba izstrādei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lv-LV" dirty="0"/>
              <a:t>Datortīklu laboratorija un dažāda veida tīkla modelēšanas un simulācijas programmas</a:t>
            </a:r>
          </a:p>
          <a:p>
            <a:r>
              <a:rPr lang="lv-LV" dirty="0"/>
              <a:t>Vairākas kustīgas platformas </a:t>
            </a:r>
          </a:p>
          <a:p>
            <a:r>
              <a:rPr lang="lv-LV" dirty="0"/>
              <a:t>Dažāda veida bezvadu sensoru tīkla un komunikācijas iekārtas</a:t>
            </a:r>
          </a:p>
          <a:p>
            <a:r>
              <a:rPr lang="lv-LV" dirty="0"/>
              <a:t>Lodēšanas stacijas, elektroniskās un elektromehāniskās komponentes</a:t>
            </a:r>
          </a:p>
          <a:p>
            <a:r>
              <a:rPr lang="lv-LV" dirty="0"/>
              <a:t>Dažādas mērīšanas un signālu analizēšanas iekārtas</a:t>
            </a:r>
          </a:p>
          <a:p>
            <a:r>
              <a:rPr lang="lv-LV" dirty="0"/>
              <a:t>Dažādas iegultās sistēmas, to sastāvdaļas un sensori</a:t>
            </a:r>
          </a:p>
          <a:p>
            <a:pPr marL="0" indent="0">
              <a:buNone/>
            </a:pPr>
            <a:r>
              <a:rPr lang="lv-LV" b="1" dirty="0"/>
              <a:t>*</a:t>
            </a:r>
            <a:r>
              <a:rPr lang="lv-LV" dirty="0"/>
              <a:t>  Piekļuve IKSA valsts nozīmes pētījumu centram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16844" y="6303687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098" name="Picture 2" descr="http://www.nlvocables.com/images/xplained/XPlain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216" y="4750676"/>
            <a:ext cx="2980418" cy="210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ecx.images-amazon.com/images/I/41gcCPjZ%2BtL._SX3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635" y="2948152"/>
            <a:ext cx="2403365" cy="180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01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5389" y="1328551"/>
            <a:ext cx="8791575" cy="2387600"/>
          </a:xfrm>
        </p:spPr>
        <p:txBody>
          <a:bodyPr/>
          <a:lstStyle/>
          <a:p>
            <a:r>
              <a:rPr lang="lv-LV" dirty="0"/>
              <a:t>Paldies par Uzmanību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Pētāmie virzieni un iespējas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Datortīkli</a:t>
            </a:r>
          </a:p>
          <a:p>
            <a:r>
              <a:rPr lang="lv-LV" dirty="0"/>
              <a:t>Bezvadu sensoru tīkli</a:t>
            </a:r>
          </a:p>
          <a:p>
            <a:r>
              <a:rPr lang="lv-LV" dirty="0"/>
              <a:t>Iegultās sistēmas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151845" y="286869"/>
            <a:ext cx="2616809" cy="2693378"/>
            <a:chOff x="1215889" y="2732866"/>
            <a:chExt cx="2906386" cy="3016182"/>
          </a:xfrm>
        </p:grpSpPr>
        <p:pic>
          <p:nvPicPr>
            <p:cNvPr id="5" name="Picture 4" descr="http://image.shutterstock.com/display_pic_with_logo/803866/127181552/stock-vector-vector-background-of-the-icons-social-computer-network-12718155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5889" y="2732866"/>
              <a:ext cx="2906386" cy="3016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935804" y="5642043"/>
              <a:ext cx="1439694" cy="1070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362" name="Picture 2" descr="http://iphoneunlocknews.com/wp-content/uploads/2014/08/embedded-system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0798" y="3686174"/>
            <a:ext cx="3810000" cy="3171826"/>
          </a:xfrm>
          <a:prstGeom prst="rect">
            <a:avLst/>
          </a:prstGeom>
          <a:noFill/>
        </p:spPr>
      </p:pic>
      <p:pic>
        <p:nvPicPr>
          <p:cNvPr id="15364" name="Picture 4" descr="http://www.libelium.com/resources/images/content/products/waspmote/overview/ota/ota_80215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76786" y="4096298"/>
            <a:ext cx="4667437" cy="2761702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05295" y="6314201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36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/>
          <a:lstStyle/>
          <a:p>
            <a:r>
              <a:rPr lang="lv-LV" dirty="0"/>
              <a:t>Datortīkli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1130" y="2249487"/>
            <a:ext cx="7546281" cy="3541714"/>
          </a:xfrm>
        </p:spPr>
        <p:txBody>
          <a:bodyPr/>
          <a:lstStyle/>
          <a:p>
            <a:r>
              <a:rPr lang="lv-LV" dirty="0"/>
              <a:t>Tīklu drošība</a:t>
            </a:r>
          </a:p>
          <a:p>
            <a:r>
              <a:rPr lang="lv-LV" dirty="0"/>
              <a:t>Jaunākās tīklu tehnoloģijas</a:t>
            </a:r>
          </a:p>
          <a:p>
            <a:r>
              <a:rPr lang="lv-LV"/>
              <a:t>Tīklu modelēšana </a:t>
            </a:r>
            <a:r>
              <a:rPr lang="lv-LV" dirty="0"/>
              <a:t>un simulēšana</a:t>
            </a:r>
          </a:p>
          <a:p>
            <a:r>
              <a:rPr lang="lv-LV" dirty="0"/>
              <a:t>Tīklu testēšana un monitorings</a:t>
            </a:r>
          </a:p>
          <a:p>
            <a:r>
              <a:rPr lang="lv-LV" dirty="0" err="1"/>
              <a:t>Mākoņ-pakalpojumi</a:t>
            </a:r>
            <a:r>
              <a:rPr lang="lv-LV" dirty="0"/>
              <a:t> </a:t>
            </a:r>
          </a:p>
          <a:p>
            <a:endParaRPr lang="lv-LV" dirty="0"/>
          </a:p>
          <a:p>
            <a:endParaRPr lang="lv-LV" dirty="0"/>
          </a:p>
        </p:txBody>
      </p:sp>
      <p:pic>
        <p:nvPicPr>
          <p:cNvPr id="14338" name="Picture 2" descr="http://splorg.org/wp-content/uploads/2014/08/Cloud-Comput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4418"/>
            <a:ext cx="3417047" cy="2853581"/>
          </a:xfrm>
          <a:prstGeom prst="rect">
            <a:avLst/>
          </a:prstGeom>
          <a:noFill/>
        </p:spPr>
      </p:pic>
      <p:pic>
        <p:nvPicPr>
          <p:cNvPr id="14340" name="Picture 4" descr="http://upload.wikimedia.org/wikipedia/commons/thumb/6/64/Cisco_logo.svg/2000px-Cisco_logo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7553" y="0"/>
            <a:ext cx="1960904" cy="1102659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15811" y="6303693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 descr="http://offshoregb.in/demos/slidertablet_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603" y="-210221"/>
            <a:ext cx="43815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tsdata.com/wp-content/uploads/2013/05/Network-Design-hand-draw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742" y="4078015"/>
            <a:ext cx="4199258" cy="277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66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Bezvadu sensoru tīkli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Apkārtējās vides parametru novērošana</a:t>
            </a:r>
          </a:p>
          <a:p>
            <a:r>
              <a:rPr lang="lv-LV" dirty="0"/>
              <a:t>Komunikācijas organizēšana un datu pārraide</a:t>
            </a:r>
          </a:p>
          <a:p>
            <a:r>
              <a:rPr lang="lv-LV" dirty="0"/>
              <a:t>Enerģijas resursu pielietošana</a:t>
            </a:r>
          </a:p>
          <a:p>
            <a:endParaRPr lang="lv-LV" dirty="0"/>
          </a:p>
          <a:p>
            <a:endParaRPr lang="lv-LV" dirty="0"/>
          </a:p>
        </p:txBody>
      </p:sp>
      <p:pic>
        <p:nvPicPr>
          <p:cNvPr id="1026" name="Picture 2" descr="http://www.lockheedmartin.com/content/lockheed/us/products/span/_jcr_content/product_image.img.jpg/13285583733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765" y="84572"/>
            <a:ext cx="3407923" cy="227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redcad.org/members/benhalima/azem/images/Sensor%20Netwo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660" y="4640296"/>
            <a:ext cx="42672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images.libelium.es/content/products/mote-runner/waspmote_mote_runner_2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42328" y="4200524"/>
            <a:ext cx="2857500" cy="2657476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95791" y="6293164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36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Iegultās sistēmas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9779" y="1866401"/>
            <a:ext cx="9905999" cy="3541714"/>
          </a:xfrm>
        </p:spPr>
        <p:txBody>
          <a:bodyPr/>
          <a:lstStyle/>
          <a:p>
            <a:r>
              <a:rPr lang="lv-LV" dirty="0"/>
              <a:t>Pozīcijas noteikšana </a:t>
            </a:r>
          </a:p>
          <a:p>
            <a:r>
              <a:rPr lang="lv-LV" dirty="0"/>
              <a:t>Inerciālā navigācija</a:t>
            </a:r>
          </a:p>
          <a:p>
            <a:r>
              <a:rPr lang="lv-LV" dirty="0"/>
              <a:t>Sistēmu apvienošana konkrētam mērķim</a:t>
            </a:r>
          </a:p>
        </p:txBody>
      </p:sp>
      <p:pic>
        <p:nvPicPr>
          <p:cNvPr id="3078" name="Picture 6" descr="http://hackadaycom.files.wordpress.com/2012/02/dog-pod-grid-quadcopt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7746"/>
            <a:ext cx="4338918" cy="240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06333" y="6293176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050" name="Picture 2" descr="http://www.quadcopter-kit.com/images/quadcop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0"/>
            <a:ext cx="428625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Attēlu rezultāti vaicājumam “oculus rift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Attēlu rezultāti vaicājumam “oculus rift”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Attēlu rezultāti vaicājumam “oculus rift”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918" y="4457746"/>
            <a:ext cx="3347723" cy="2400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http://www.jmack.net/media/rcmodels/tsk/RightRearMechanic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3637258"/>
            <a:ext cx="4286250" cy="322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05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DTSTK kolektīvs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283888"/>
              </p:ext>
            </p:extLst>
          </p:nvPr>
        </p:nvGraphicFramePr>
        <p:xfrm>
          <a:off x="924904" y="1972852"/>
          <a:ext cx="10479120" cy="28440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6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7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5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98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98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98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98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098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25890">
                <a:tc>
                  <a:txBody>
                    <a:bodyPr/>
                    <a:lstStyle/>
                    <a:p>
                      <a:pPr algn="ctr"/>
                      <a:endParaRPr lang="lv-L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dirty="0"/>
                    </a:p>
                    <a:p>
                      <a:pPr algn="ctr"/>
                      <a:endParaRPr lang="lv-LV" dirty="0"/>
                    </a:p>
                    <a:p>
                      <a:pPr algn="ctr"/>
                      <a:endParaRPr lang="lv-LV" dirty="0"/>
                    </a:p>
                    <a:p>
                      <a:pPr algn="ctr"/>
                      <a:endParaRPr lang="lv-LV" dirty="0"/>
                    </a:p>
                    <a:p>
                      <a:pPr algn="ctr"/>
                      <a:endParaRPr lang="lv-LV" dirty="0"/>
                    </a:p>
                    <a:p>
                      <a:pPr algn="ctr"/>
                      <a:r>
                        <a:rPr lang="lv-LV" dirty="0"/>
                        <a:t>Prof. Valērijs</a:t>
                      </a:r>
                    </a:p>
                    <a:p>
                      <a:pPr algn="ctr"/>
                      <a:r>
                        <a:rPr lang="lv-LV" dirty="0"/>
                        <a:t>Zagurskis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dirty="0"/>
                    </a:p>
                    <a:p>
                      <a:pPr algn="ctr"/>
                      <a:endParaRPr lang="lv-LV" dirty="0"/>
                    </a:p>
                    <a:p>
                      <a:pPr algn="ctr"/>
                      <a:endParaRPr lang="lv-LV" dirty="0"/>
                    </a:p>
                    <a:p>
                      <a:pPr algn="ctr"/>
                      <a:endParaRPr lang="lv-LV" dirty="0"/>
                    </a:p>
                    <a:p>
                      <a:pPr algn="ctr"/>
                      <a:endParaRPr lang="lv-LV" dirty="0"/>
                    </a:p>
                    <a:p>
                      <a:pPr algn="ctr"/>
                      <a:r>
                        <a:rPr lang="lv-LV" dirty="0"/>
                        <a:t>Lekt. Aigars Riekstiņš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dirty="0"/>
                    </a:p>
                    <a:p>
                      <a:pPr algn="ctr"/>
                      <a:endParaRPr lang="lv-LV" dirty="0"/>
                    </a:p>
                    <a:p>
                      <a:pPr algn="ctr"/>
                      <a:endParaRPr lang="lv-LV" dirty="0"/>
                    </a:p>
                    <a:p>
                      <a:pPr algn="ctr"/>
                      <a:endParaRPr lang="lv-LV" dirty="0"/>
                    </a:p>
                    <a:p>
                      <a:pPr algn="ctr"/>
                      <a:endParaRPr lang="lv-LV" dirty="0"/>
                    </a:p>
                    <a:p>
                      <a:pPr algn="ctr"/>
                      <a:r>
                        <a:rPr lang="lv-LV" dirty="0"/>
                        <a:t>Dmitrijs</a:t>
                      </a:r>
                      <a:r>
                        <a:rPr lang="lv-LV" baseline="0" dirty="0"/>
                        <a:t> Bļizņuks</a:t>
                      </a:r>
                      <a:endParaRPr lang="lv-L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dirty="0"/>
                    </a:p>
                    <a:p>
                      <a:pPr algn="ctr"/>
                      <a:endParaRPr lang="lv-LV" dirty="0"/>
                    </a:p>
                    <a:p>
                      <a:pPr algn="ctr"/>
                      <a:endParaRPr lang="lv-LV" dirty="0"/>
                    </a:p>
                    <a:p>
                      <a:pPr algn="ctr"/>
                      <a:endParaRPr lang="lv-LV" dirty="0"/>
                    </a:p>
                    <a:p>
                      <a:pPr algn="ctr"/>
                      <a:endParaRPr lang="lv-LV" dirty="0"/>
                    </a:p>
                    <a:p>
                      <a:pPr algn="ctr"/>
                      <a:r>
                        <a:rPr lang="lv-LV" dirty="0"/>
                        <a:t>Romāns Taranovs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dirty="0"/>
                    </a:p>
                    <a:p>
                      <a:pPr algn="ctr"/>
                      <a:endParaRPr lang="lv-LV" dirty="0"/>
                    </a:p>
                    <a:p>
                      <a:pPr algn="ctr"/>
                      <a:endParaRPr lang="lv-LV" dirty="0"/>
                    </a:p>
                    <a:p>
                      <a:pPr algn="ctr"/>
                      <a:endParaRPr lang="lv-LV" dirty="0"/>
                    </a:p>
                    <a:p>
                      <a:pPr algn="ctr"/>
                      <a:endParaRPr lang="lv-LV" dirty="0"/>
                    </a:p>
                    <a:p>
                      <a:pPr algn="ctr"/>
                      <a:r>
                        <a:rPr lang="lv-LV" dirty="0"/>
                        <a:t>Gundars Miezītis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dirty="0"/>
                    </a:p>
                    <a:p>
                      <a:pPr algn="ctr"/>
                      <a:endParaRPr lang="lv-LV" dirty="0"/>
                    </a:p>
                    <a:p>
                      <a:pPr algn="ctr"/>
                      <a:endParaRPr lang="lv-LV" dirty="0"/>
                    </a:p>
                    <a:p>
                      <a:pPr algn="ctr"/>
                      <a:endParaRPr lang="lv-LV" dirty="0"/>
                    </a:p>
                    <a:p>
                      <a:pPr algn="ctr"/>
                      <a:endParaRPr lang="lv-LV" dirty="0"/>
                    </a:p>
                    <a:p>
                      <a:pPr algn="ctr"/>
                      <a:r>
                        <a:rPr lang="lv-LV" dirty="0"/>
                        <a:t>Ēriks Kļaviņš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dirty="0"/>
                    </a:p>
                    <a:p>
                      <a:pPr algn="ctr"/>
                      <a:endParaRPr lang="lv-LV" dirty="0"/>
                    </a:p>
                    <a:p>
                      <a:pPr algn="ctr"/>
                      <a:endParaRPr lang="lv-LV" dirty="0"/>
                    </a:p>
                    <a:p>
                      <a:pPr algn="ctr"/>
                      <a:endParaRPr lang="lv-LV" dirty="0"/>
                    </a:p>
                    <a:p>
                      <a:pPr algn="ctr"/>
                      <a:endParaRPr lang="lv-LV" dirty="0"/>
                    </a:p>
                    <a:p>
                      <a:pPr algn="ctr"/>
                      <a:r>
                        <a:rPr lang="lv-LV" dirty="0"/>
                        <a:t>Andrejs</a:t>
                      </a:r>
                      <a:r>
                        <a:rPr lang="lv-LV" baseline="0" dirty="0"/>
                        <a:t> Kalniņš</a:t>
                      </a:r>
                      <a:endParaRPr lang="lv-L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1400" dirty="0"/>
                        <a:t>Kur meklēt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/>
                        <a:t>336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/>
                        <a:t>320*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/>
                        <a:t>335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>
                          <a:solidFill>
                            <a:schemeClr val="tx1"/>
                          </a:solidFill>
                        </a:rPr>
                        <a:t>321*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/>
                        <a:t>353*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/>
                        <a:t>351*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/>
                        <a:t>313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6" name="Picture 2" descr="http://www.dadi.rtu.lv/images/dt_valerijs_zagursk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218" y="2097736"/>
            <a:ext cx="9144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adi.rtu.lv/images/dt_aigars_rieksti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76" y="2097736"/>
            <a:ext cx="9144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dadi.rtu.lv/images/dt_dmitrijs_bliznuk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756" y="2097736"/>
            <a:ext cx="8858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dadi.rtu.lv/images/dt_romans_taranov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034" y="2097736"/>
            <a:ext cx="9334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dadi.rtu.lv/images/Mieziti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485" y="2097736"/>
            <a:ext cx="930016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97187" y="6314197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AutoShape 2" descr="https://apps.rtu.lv/ortus-api/1/user/andrejs.kalnins/pho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apps.rtu.lv/ortus-api/1/user/andrejs.kalnins/phot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072" y="2097736"/>
            <a:ext cx="930016" cy="1240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4" descr="https://apps.rtu.lv/ortus-api/1/user/eriks.klavins/phot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08771" y="2097736"/>
            <a:ext cx="928688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8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bakalaura darbu tēmas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855" y="0"/>
            <a:ext cx="1671145" cy="2529610"/>
          </a:xfrm>
          <a:prstGeom prst="rect">
            <a:avLst/>
          </a:prstGeom>
          <a:solidFill>
            <a:srgbClr val="000000">
              <a:shade val="9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405527"/>
              </p:ext>
            </p:extLst>
          </p:nvPr>
        </p:nvGraphicFramePr>
        <p:xfrm>
          <a:off x="1643117" y="2064990"/>
          <a:ext cx="8128000" cy="368460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5430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7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4201">
                <a:tc>
                  <a:txBody>
                    <a:bodyPr/>
                    <a:lstStyle/>
                    <a:p>
                      <a:r>
                        <a:rPr lang="lv-LV" dirty="0"/>
                        <a:t>Tēmas nosaukums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Virziens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lv-LV" sz="1800" kern="1200" dirty="0">
                          <a:effectLst/>
                        </a:rPr>
                        <a:t>Ierīce-ierīce inteliģentā komunikācija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Iegultās sistēmas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lv-LV" sz="1800" kern="1200" dirty="0">
                          <a:effectLst/>
                        </a:rPr>
                        <a:t>Sensoru tīklu veidi, pielietošana un metodoloģijas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Bezvadu sensoru tīkli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err="1">
                          <a:effectLst/>
                        </a:rPr>
                        <a:t>Reāllaika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sistēmu</a:t>
                      </a:r>
                      <a:r>
                        <a:rPr lang="en-US" sz="1800" kern="1200" dirty="0">
                          <a:effectLst/>
                        </a:rPr>
                        <a:t> un </a:t>
                      </a:r>
                      <a:r>
                        <a:rPr lang="en-US" sz="1800" kern="1200" dirty="0" err="1">
                          <a:effectLst/>
                        </a:rPr>
                        <a:t>tīklu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modeļi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Datortīkli 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err="1">
                          <a:effectLst/>
                        </a:rPr>
                        <a:t>Kognitīvie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heterogenu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tīkli</a:t>
                      </a:r>
                      <a:r>
                        <a:rPr lang="lv-LV" sz="1800" kern="1200" dirty="0">
                          <a:effectLst/>
                        </a:rPr>
                        <a:t>,</a:t>
                      </a:r>
                      <a:r>
                        <a:rPr lang="lv-LV" sz="1800" kern="1200" baseline="0" dirty="0">
                          <a:effectLst/>
                        </a:rPr>
                        <a:t> to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pielietošana</a:t>
                      </a:r>
                      <a:r>
                        <a:rPr lang="en-US" sz="1800" kern="1200" dirty="0">
                          <a:effectLst/>
                        </a:rPr>
                        <a:t> un </a:t>
                      </a:r>
                      <a:r>
                        <a:rPr lang="en-US" sz="1800" kern="1200" dirty="0" err="1">
                          <a:effectLst/>
                        </a:rPr>
                        <a:t>metodoloģija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Datortīkli 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err="1">
                          <a:effectLst/>
                        </a:rPr>
                        <a:t>Traucējumu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detektēšana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sensoru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tīklu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sistēmās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dirty="0"/>
                        <a:t>Bezvadu sensoru tīkli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03877" y="6293177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57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bakalaura darbu tēmas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189" y="-1"/>
            <a:ext cx="1523811" cy="2543503"/>
          </a:xfrm>
          <a:prstGeom prst="rect">
            <a:avLst/>
          </a:prstGeom>
          <a:solidFill>
            <a:srgbClr val="000000">
              <a:shade val="9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975816"/>
              </p:ext>
            </p:extLst>
          </p:nvPr>
        </p:nvGraphicFramePr>
        <p:xfrm>
          <a:off x="1643117" y="2064990"/>
          <a:ext cx="8128000" cy="368460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5430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7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4201">
                <a:tc>
                  <a:txBody>
                    <a:bodyPr/>
                    <a:lstStyle/>
                    <a:p>
                      <a:r>
                        <a:rPr lang="lv-LV" dirty="0"/>
                        <a:t>Tēmas nosaukums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/>
                        <a:t>Virziens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z="1800" kern="1200">
                          <a:effectLst/>
                        </a:rPr>
                        <a:t>Korporatīva datortīkla testēšana un monitorings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Datortīkli 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z="1800" kern="1200">
                          <a:effectLst/>
                        </a:rPr>
                        <a:t>Mākoņpakalpojumu monitorings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Datortīkli 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z="1800" kern="1200">
                          <a:effectLst/>
                        </a:rPr>
                        <a:t>Tīklu virtualizācija mākoņpakalpojumu realizācijai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/>
                        <a:t>Datortīkli 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z="1800" kern="1200">
                          <a:effectLst/>
                        </a:rPr>
                        <a:t>Datortīklu servisa kvalitātes (QoS) sistēmas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/>
                        <a:t>Datortīkli 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z="1800" kern="1200">
                          <a:effectLst/>
                        </a:rPr>
                        <a:t>Darba staciju tīkla ielādes (Network Boot) sistēmas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dirty="0"/>
                        <a:t>Datortīkli 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06336" y="6324708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4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bakalaura darbu tēmas</a:t>
            </a:r>
            <a:endParaRPr lang="en-US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573" y="0"/>
            <a:ext cx="1450428" cy="2555516"/>
          </a:xfrm>
          <a:prstGeom prst="rect">
            <a:avLst/>
          </a:prstGeom>
          <a:solidFill>
            <a:srgbClr val="000000">
              <a:shade val="9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722095"/>
              </p:ext>
            </p:extLst>
          </p:nvPr>
        </p:nvGraphicFramePr>
        <p:xfrm>
          <a:off x="1643117" y="2064990"/>
          <a:ext cx="8128000" cy="240444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5430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7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4201">
                <a:tc>
                  <a:txBody>
                    <a:bodyPr/>
                    <a:lstStyle/>
                    <a:p>
                      <a:r>
                        <a:rPr lang="lv-LV" dirty="0"/>
                        <a:t>Tēmas nosaukums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/>
                        <a:t>Virziens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err="1">
                          <a:effectLst/>
                        </a:rPr>
                        <a:t>OpenStack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kā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privātas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mākoņskaitļošanas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platforma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Datortīkli 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err="1">
                          <a:effectLst/>
                        </a:rPr>
                        <a:t>Vienotā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datu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apmaiņa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starp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aplikācijām</a:t>
                      </a:r>
                      <a:r>
                        <a:rPr lang="en-US" sz="1800" kern="1200" dirty="0">
                          <a:effectLst/>
                        </a:rPr>
                        <a:t> un </a:t>
                      </a:r>
                      <a:r>
                        <a:rPr lang="en-US" sz="1800" kern="1200" dirty="0" err="1">
                          <a:effectLst/>
                        </a:rPr>
                        <a:t>platformām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Datortīkli 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>
                          <a:effectLst/>
                        </a:rPr>
                        <a:t>Audio un video </a:t>
                      </a:r>
                      <a:r>
                        <a:rPr lang="en-US" sz="1800" kern="1200" dirty="0" err="1">
                          <a:effectLst/>
                        </a:rPr>
                        <a:t>konferenču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tehnoloģijas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izvēle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Datortīkli 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06333" y="6293177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35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TC104033919[[fn=Circuit]]</Template>
  <TotalTime>766</TotalTime>
  <Words>410</Words>
  <Application>Microsoft Office PowerPoint</Application>
  <PresentationFormat>Widescreen</PresentationFormat>
  <Paragraphs>165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Constantia</vt:lpstr>
      <vt:lpstr>Trebuchet MS</vt:lpstr>
      <vt:lpstr>Circuit</vt:lpstr>
      <vt:lpstr>Datortīklu un sistēmu tehnoloģiju katedra DTSTK</vt:lpstr>
      <vt:lpstr>Pētāmie virzieni un iespējas </vt:lpstr>
      <vt:lpstr>Datortīkli</vt:lpstr>
      <vt:lpstr>Bezvadu sensoru tīkli</vt:lpstr>
      <vt:lpstr>Iegultās sistēmas</vt:lpstr>
      <vt:lpstr>DTSTK kolektīvs</vt:lpstr>
      <vt:lpstr>bakalaura darbu tēmas</vt:lpstr>
      <vt:lpstr>bakalaura darbu tēmas</vt:lpstr>
      <vt:lpstr>bakalaura darbu tēmas</vt:lpstr>
      <vt:lpstr>bakalaura darbu tēmas</vt:lpstr>
      <vt:lpstr>bakalaura darbu tēmas</vt:lpstr>
      <vt:lpstr>bakalaura darbu tēmas</vt:lpstr>
      <vt:lpstr>PowerPoint Presentation</vt:lpstr>
      <vt:lpstr>Studentiem pieejamie resursi Bakalaura darba izstrādei</vt:lpstr>
      <vt:lpstr>Paldies par Uzmanību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Datortīklu un sistēmu tehnoloģiju katedra DTSTK</dc:title>
  <dc:creator>Eriks Klavins</dc:creator>
  <cp:lastModifiedBy>Eriks Klavins</cp:lastModifiedBy>
  <cp:revision>54</cp:revision>
  <dcterms:created xsi:type="dcterms:W3CDTF">2014-11-11T19:32:16Z</dcterms:created>
  <dcterms:modified xsi:type="dcterms:W3CDTF">2016-11-07T15:28:06Z</dcterms:modified>
</cp:coreProperties>
</file>