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65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1061-3D6D-4B8F-B3C1-B29A7774424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A5DD8-0BD8-4B1A-B1AB-85F2941D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A5DD8-0BD8-4B1A-B1AB-85F2941DFE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9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4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8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6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1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279D622-E6DF-4E32-ACC1-300EBD4A51D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288A084-DA87-425B-82AC-39ED2353E9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66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riks.klavins@rtu.l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701537"/>
            <a:ext cx="5472608" cy="1584176"/>
          </a:xfrm>
        </p:spPr>
        <p:txBody>
          <a:bodyPr>
            <a:normAutofit fontScale="90000"/>
          </a:bodyPr>
          <a:lstStyle/>
          <a:p>
            <a:r>
              <a:rPr lang="lv-LV" dirty="0"/>
              <a:t>Bakalaura darba izstrādāšana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3291830"/>
            <a:ext cx="5536704" cy="1314450"/>
          </a:xfrm>
        </p:spPr>
        <p:txBody>
          <a:bodyPr/>
          <a:lstStyle/>
          <a:p>
            <a:r>
              <a:rPr lang="lv-LV" dirty="0"/>
              <a:t>Vispārīgās prasības,</a:t>
            </a:r>
            <a:br>
              <a:rPr lang="lv-LV" dirty="0"/>
            </a:br>
            <a:r>
              <a:rPr lang="lv-LV" dirty="0"/>
              <a:t>pienākumi un tiesības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tiek vērtēts?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19622"/>
            <a:ext cx="7543800" cy="3017520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/>
              <a:t>Darba apjoms</a:t>
            </a:r>
          </a:p>
          <a:p>
            <a:r>
              <a:rPr lang="lv-LV" b="1" dirty="0"/>
              <a:t>Tēma un saturs</a:t>
            </a:r>
          </a:p>
          <a:p>
            <a:r>
              <a:rPr lang="lv-LV" b="1" dirty="0"/>
              <a:t>Valoda un darba struktūra</a:t>
            </a:r>
          </a:p>
          <a:p>
            <a:endParaRPr lang="lv-LV" dirty="0"/>
          </a:p>
          <a:p>
            <a:r>
              <a:rPr lang="lv-LV" dirty="0"/>
              <a:t>+ jauno tehnoloģiju izmantošana</a:t>
            </a:r>
          </a:p>
          <a:p>
            <a:r>
              <a:rPr lang="lv-LV" dirty="0"/>
              <a:t>+ detalizēts izklāsts</a:t>
            </a:r>
          </a:p>
          <a:p>
            <a:endParaRPr lang="lv-LV" dirty="0"/>
          </a:p>
          <a:p>
            <a:r>
              <a:rPr lang="lv-LV" dirty="0"/>
              <a:t>- izstrādāts darbs pēc pamācības</a:t>
            </a:r>
          </a:p>
          <a:p>
            <a:r>
              <a:rPr lang="lv-LV" dirty="0"/>
              <a:t>- novecojušas un visiem zināmas</a:t>
            </a:r>
          </a:p>
          <a:p>
            <a:r>
              <a:rPr lang="lv-LV" dirty="0"/>
              <a:t>- rezultāts, kurā nav kvalitātes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7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Noteikumi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Apjoms – 50 lapaspuses (neskaitot noformējumu un pielikumus*)</a:t>
            </a:r>
          </a:p>
          <a:p>
            <a:r>
              <a:rPr lang="lv-LV" dirty="0"/>
              <a:t>Noformējums</a:t>
            </a:r>
          </a:p>
          <a:p>
            <a:pPr lvl="1"/>
            <a:r>
              <a:rPr lang="lv-LV" dirty="0"/>
              <a:t>Kāda ir darba struktūra</a:t>
            </a:r>
          </a:p>
          <a:p>
            <a:pPr lvl="1"/>
            <a:r>
              <a:rPr lang="lv-LV" dirty="0"/>
              <a:t>Teksta izkārtojums, izmērs un stils</a:t>
            </a:r>
          </a:p>
          <a:p>
            <a:pPr lvl="1"/>
            <a:r>
              <a:rPr lang="lv-LV" dirty="0"/>
              <a:t>Attēli un tabulas</a:t>
            </a:r>
            <a:endParaRPr lang="en-US" dirty="0"/>
          </a:p>
        </p:txBody>
      </p:sp>
      <p:pic>
        <p:nvPicPr>
          <p:cNvPr id="10246" name="Picture 6" descr="https://cdn.andertoons.com/img/toons/cartoon62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06135"/>
            <a:ext cx="2660914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4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 tiek iegūts gala vērtējums?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lv-LV" dirty="0"/>
                  <a:t>Darba vadītāja vērtējums</a:t>
                </a:r>
              </a:p>
              <a:p>
                <a:r>
                  <a:rPr lang="lv-LV" dirty="0"/>
                  <a:t>Recenzenta vērtējums</a:t>
                </a:r>
              </a:p>
              <a:p>
                <a:r>
                  <a:rPr lang="lv-LV" dirty="0"/>
                  <a:t>Prezentācija</a:t>
                </a:r>
              </a:p>
              <a:p>
                <a:pPr lvl="1"/>
                <a:r>
                  <a:rPr lang="lv-LV" dirty="0"/>
                  <a:t>Diskusijas kvalitāte ar klātesošajiem </a:t>
                </a:r>
              </a:p>
              <a:p>
                <a:pPr lvl="1"/>
                <a:r>
                  <a:rPr lang="lv-LV" dirty="0"/>
                  <a:t>Prezentācijas saturs</a:t>
                </a:r>
              </a:p>
              <a:p>
                <a:pPr marL="1508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= 0,4∗</m:t>
                      </m:r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𝑅𝑒𝑐</m:t>
                      </m:r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+0,3∗</m:t>
                      </m:r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𝐾𝑜𝑚</m:t>
                      </m:r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+0,2∗</m:t>
                      </m:r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𝐴𝑉𝐺</m:t>
                      </m:r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+0,1∗</m:t>
                      </m:r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𝑉𝑎𝑑</m:t>
                      </m:r>
                    </m:oMath>
                  </m:oMathPara>
                </a14:m>
                <a:endParaRPr lang="lv-LV" dirty="0"/>
              </a:p>
              <a:p>
                <a:pPr marL="150876" lvl="1" indent="0">
                  <a:buNone/>
                </a:pPr>
                <a:r>
                  <a:rPr lang="lv-LV" dirty="0"/>
                  <a:t>kur: 	</a:t>
                </a:r>
                <a14:m>
                  <m:oMath xmlns:m="http://schemas.openxmlformats.org/officeDocument/2006/math">
                    <m:r>
                      <a:rPr lang="lv-LV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v-LV" i="1" dirty="0">
                    <a:latin typeface="Cambria Math" panose="02040503050406030204" pitchFamily="18" charset="0"/>
                  </a:rPr>
                  <a:t> </a:t>
                </a:r>
                <a:r>
                  <a:rPr lang="lv-LV" dirty="0">
                    <a:latin typeface="Cambria Math" panose="02040503050406030204" pitchFamily="18" charset="0"/>
                  </a:rPr>
                  <a:t>– gala atzīme</a:t>
                </a:r>
              </a:p>
              <a:p>
                <a:pPr marL="150876" lvl="1" indent="0">
                  <a:buNone/>
                </a:pPr>
                <a:r>
                  <a:rPr lang="lv-LV" dirty="0"/>
                  <a:t>	</a:t>
                </a:r>
                <a14:m>
                  <m:oMath xmlns:m="http://schemas.openxmlformats.org/officeDocument/2006/math">
                    <m:r>
                      <a:rPr lang="lv-LV" i="1"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lv-LV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lv-LV" dirty="0"/>
                  <a:t> – Recenzenta vērtējums</a:t>
                </a:r>
              </a:p>
              <a:p>
                <a:pPr marL="150876" lvl="1" indent="0">
                  <a:buNone/>
                </a:pPr>
                <a:r>
                  <a:rPr lang="lv-LV" dirty="0"/>
                  <a:t>	</a:t>
                </a:r>
                <a14:m>
                  <m:oMath xmlns:m="http://schemas.openxmlformats.org/officeDocument/2006/math">
                    <m:r>
                      <a:rPr lang="lv-LV" i="1">
                        <a:latin typeface="Cambria Math" panose="02040503050406030204" pitchFamily="18" charset="0"/>
                      </a:rPr>
                      <m:t>𝐾𝑜𝑚</m:t>
                    </m:r>
                  </m:oMath>
                </a14:m>
                <a:r>
                  <a:rPr lang="lv-LV" dirty="0"/>
                  <a:t> – komisijas vērtējums</a:t>
                </a:r>
              </a:p>
              <a:p>
                <a:pPr marL="150876" lvl="1" indent="0">
                  <a:buNone/>
                </a:pPr>
                <a:r>
                  <a:rPr lang="lv-LV" dirty="0"/>
                  <a:t>	</a:t>
                </a:r>
                <a14:m>
                  <m:oMath xmlns:m="http://schemas.openxmlformats.org/officeDocument/2006/math">
                    <m:r>
                      <a:rPr lang="lv-LV" i="1">
                        <a:latin typeface="Cambria Math" panose="02040503050406030204" pitchFamily="18" charset="0"/>
                      </a:rPr>
                      <m:t>𝐴𝑉𝐺</m:t>
                    </m:r>
                  </m:oMath>
                </a14:m>
                <a:r>
                  <a:rPr lang="lv-LV" dirty="0"/>
                  <a:t> – trīs mācību gadu laikā iegūtā vidējā atzīme</a:t>
                </a:r>
              </a:p>
              <a:p>
                <a:pPr marL="150876" lvl="1" indent="0">
                  <a:buNone/>
                </a:pPr>
                <a:r>
                  <a:rPr lang="lv-LV" dirty="0"/>
                  <a:t>	</a:t>
                </a:r>
                <a14:m>
                  <m:oMath xmlns:m="http://schemas.openxmlformats.org/officeDocument/2006/math">
                    <m:r>
                      <a:rPr lang="lv-LV" i="1">
                        <a:latin typeface="Cambria Math" panose="02040503050406030204" pitchFamily="18" charset="0"/>
                      </a:rPr>
                      <m:t>𝑉𝑎𝑑</m:t>
                    </m:r>
                  </m:oMath>
                </a14:m>
                <a:r>
                  <a:rPr lang="lv-LV" dirty="0"/>
                  <a:t> – vadītāja vērtējums</a:t>
                </a:r>
              </a:p>
              <a:p>
                <a:pPr lvl="1"/>
                <a:endParaRPr lang="lv-LV" dirty="0"/>
              </a:p>
              <a:p>
                <a:pPr marL="150876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6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9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drsustainable.files.wordpress.com/2012/05/finishedisbetterthanperfectred.jpg?w=320&amp;h=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7614"/>
            <a:ext cx="3048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Attēlu rezultāti vaicājumam “languag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Attēlu rezultāti vaicājumam “language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2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-11239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9952" y="1131590"/>
            <a:ext cx="4917232" cy="3024336"/>
          </a:xfrm>
        </p:spPr>
        <p:txBody>
          <a:bodyPr/>
          <a:lstStyle/>
          <a:p>
            <a:r>
              <a:rPr lang="lv-LV" dirty="0"/>
              <a:t>Bakalaura darba tēmas izvēle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5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b="1" dirty="0"/>
              <a:t>Ēriks Kļaviņš</a:t>
            </a:r>
          </a:p>
          <a:p>
            <a:r>
              <a:rPr lang="lv-LV" dirty="0"/>
              <a:t>D2-351 kab.</a:t>
            </a:r>
          </a:p>
          <a:p>
            <a:r>
              <a:rPr lang="lv-LV" dirty="0"/>
              <a:t>D2-IKSA Valsts Nozīmes Pētījumu centrs</a:t>
            </a:r>
          </a:p>
          <a:p>
            <a:endParaRPr lang="lv-LV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39983"/>
              </p:ext>
            </p:extLst>
          </p:nvPr>
        </p:nvGraphicFramePr>
        <p:xfrm>
          <a:off x="4505838" y="2355726"/>
          <a:ext cx="40640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lv-LV" dirty="0"/>
                        <a:t>Rudens semestris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Diena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Laiks 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Pirmdienās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16.00 – 18.00 (*)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Otrdienās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piesakoties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Trešdienās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piesakoties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Ceturtdienās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piesakoties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585" y="3147814"/>
            <a:ext cx="3499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hlinkClick r:id="rId2"/>
              </a:rPr>
              <a:t>eriks.klavins@rtu.lv</a:t>
            </a:r>
            <a:endParaRPr lang="lv-LV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5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Vispārīgās prasības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Termiņu ievērošana</a:t>
            </a:r>
          </a:p>
          <a:p>
            <a:r>
              <a:rPr lang="lv-LV" sz="2400" dirty="0"/>
              <a:t>Valoda un noformējums</a:t>
            </a:r>
          </a:p>
          <a:p>
            <a:r>
              <a:rPr lang="lv-LV" sz="2400" dirty="0"/>
              <a:t>Vadītājs</a:t>
            </a:r>
            <a:endParaRPr lang="en-US" sz="2400" dirty="0"/>
          </a:p>
        </p:txBody>
      </p:sp>
      <p:pic>
        <p:nvPicPr>
          <p:cNvPr id="1028" name="Picture 4" descr="http://static1.squarespace.com/static/5188d148e4b091a1ff884492/t/537aaa5de4b08ebb6e2c9cfe/1400547933974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71750"/>
            <a:ext cx="2770684" cy="20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writingcenterunderground.files.wordpress.com/2014/09/thesis-picture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78133"/>
            <a:ext cx="2604211" cy="22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ontariocolleges.ca/Images/content/calendar-page-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58" y="23128"/>
            <a:ext cx="2119568" cy="168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Termiņi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1800" smtClean="0"/>
              <a:t>19. </a:t>
            </a:r>
            <a:r>
              <a:rPr lang="lv-LV" sz="1800" dirty="0" smtClean="0"/>
              <a:t>decembris – </a:t>
            </a:r>
            <a:r>
              <a:rPr lang="lv-LV" sz="1800" b="1" dirty="0" smtClean="0"/>
              <a:t>katedras izvēle </a:t>
            </a:r>
            <a:r>
              <a:rPr lang="lv-LV" sz="1800" dirty="0" smtClean="0"/>
              <a:t>(darba vadītāja)</a:t>
            </a:r>
          </a:p>
          <a:p>
            <a:r>
              <a:rPr lang="lv-LV" sz="1800" dirty="0" smtClean="0"/>
              <a:t>10</a:t>
            </a:r>
            <a:r>
              <a:rPr lang="lv-LV" sz="1800" dirty="0"/>
              <a:t>. februāris – bakalaura darba tēmas iesniegums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sz="1600" dirty="0"/>
              <a:t>31. marts – 30% no minimālā apjoma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sz="1600" dirty="0"/>
              <a:t>1. maijs – 60% no minimālā apjoma</a:t>
            </a:r>
          </a:p>
          <a:p>
            <a:r>
              <a:rPr lang="lv-LV" sz="1800" dirty="0"/>
              <a:t>31.maijs – iesiets bakalaura darbs</a:t>
            </a:r>
          </a:p>
          <a:p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Skarbā realitāte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28" y="1384300"/>
            <a:ext cx="7065994" cy="3017838"/>
          </a:xfrm>
        </p:spPr>
      </p:pic>
    </p:spTree>
    <p:extLst>
      <p:ext uri="{BB962C8B-B14F-4D97-AF65-F5344CB8AC3E}">
        <p14:creationId xmlns:p14="http://schemas.microsoft.com/office/powerpoint/2010/main" val="3465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Darba autora tiesības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460" y="1347614"/>
            <a:ext cx="7200800" cy="3394472"/>
          </a:xfrm>
        </p:spPr>
        <p:txBody>
          <a:bodyPr>
            <a:normAutofit/>
          </a:bodyPr>
          <a:lstStyle/>
          <a:p>
            <a:r>
              <a:rPr lang="lv-LV" sz="1800" dirty="0"/>
              <a:t>Brīvi izvēlēties virzienu, darba vadītāju, tēmu(*)</a:t>
            </a:r>
          </a:p>
          <a:p>
            <a:r>
              <a:rPr lang="lv-LV" sz="1800" dirty="0"/>
              <a:t>Mainīt tēmas nosaukumu (līdz 31.maijam*)</a:t>
            </a:r>
          </a:p>
          <a:p>
            <a:r>
              <a:rPr lang="lv-LV" sz="1800" dirty="0"/>
              <a:t>Mainīt darba vadītāju (līdz 31.maijam*)</a:t>
            </a:r>
          </a:p>
          <a:p>
            <a:r>
              <a:rPr lang="lv-LV" sz="1800" dirty="0"/>
              <a:t>Piekļūt pie visa veida nepieciešamās aparatūras noslēguma darba izstrādāšanai</a:t>
            </a:r>
          </a:p>
          <a:p>
            <a:r>
              <a:rPr lang="lv-LV" sz="1800" b="1" dirty="0"/>
              <a:t>Konsultēties ar citiem pasniedzējiem</a:t>
            </a:r>
            <a:endParaRPr lang="en-US" sz="1800" b="1" dirty="0"/>
          </a:p>
        </p:txBody>
      </p:sp>
      <p:pic>
        <p:nvPicPr>
          <p:cNvPr id="3074" name="Picture 2" descr="https://mini1menon.files.wordpress.com/2012/07/knowyourr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00" y="-11450"/>
            <a:ext cx="2037799" cy="15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Darba autora pienākumi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1800" dirty="0"/>
              <a:t>Klausīt darba vadītāju</a:t>
            </a:r>
          </a:p>
          <a:p>
            <a:r>
              <a:rPr lang="lv-LV" sz="1800" dirty="0"/>
              <a:t>Saudzēt izsniegto aparatūru</a:t>
            </a:r>
          </a:p>
          <a:p>
            <a:r>
              <a:rPr lang="lv-LV" sz="1800" dirty="0"/>
              <a:t>Ievērot darba izstrādes termiņus</a:t>
            </a:r>
          </a:p>
          <a:p>
            <a:r>
              <a:rPr lang="lv-LV" sz="1800" dirty="0"/>
              <a:t>Ievērot darba vadītāja norādījumus</a:t>
            </a:r>
          </a:p>
          <a:p>
            <a:r>
              <a:rPr lang="lv-LV" sz="1800" dirty="0"/>
              <a:t>Patstāvīgi izstrādāt bakalaura darbu</a:t>
            </a:r>
            <a:endParaRPr lang="en-US" sz="1800" dirty="0"/>
          </a:p>
        </p:txBody>
      </p:sp>
      <p:pic>
        <p:nvPicPr>
          <p:cNvPr id="4098" name="Picture 2" descr="http://sausedo.net/wp-content/uploads/2012/11/RESPONSIBILITIES-300x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9742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usedo.net/wp-content/uploads/2012/11/RESPONSIBILITIES-300x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9742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Darba vadītāja pienākumi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1"/>
            <a:ext cx="6995120" cy="3175001"/>
          </a:xfrm>
        </p:spPr>
        <p:txBody>
          <a:bodyPr/>
          <a:lstStyle/>
          <a:p>
            <a:r>
              <a:rPr lang="lv-LV" sz="1800" dirty="0"/>
              <a:t>Nodrošināt ar vismaz minimālu aprīkojumu noslēguma darba izstrādei</a:t>
            </a:r>
          </a:p>
          <a:p>
            <a:r>
              <a:rPr lang="lv-LV" sz="1800" dirty="0"/>
              <a:t>Atbildēt uz studenta jautājumiem saistībā ar bakalaura darba tēmu</a:t>
            </a:r>
          </a:p>
          <a:p>
            <a:r>
              <a:rPr lang="lv-LV" sz="1800" dirty="0"/>
              <a:t>Sekot līdzi darba izstrādei un termiņiem</a:t>
            </a:r>
          </a:p>
          <a:p>
            <a:pPr lvl="1"/>
            <a:r>
              <a:rPr lang="lv-LV" sz="1800" dirty="0"/>
              <a:t>Pārbaudīt literatūras avotu atbilstību darbam</a:t>
            </a:r>
          </a:p>
          <a:p>
            <a:pPr lvl="1"/>
            <a:r>
              <a:rPr lang="lv-LV" sz="1800" dirty="0"/>
              <a:t>Nepieļaut plaģiātismu</a:t>
            </a:r>
          </a:p>
          <a:p>
            <a:pPr lvl="1"/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Darba vadītāja tiesības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1800" dirty="0"/>
              <a:t>Likt darba autoram darīt to, ko VAJAG</a:t>
            </a:r>
          </a:p>
          <a:p>
            <a:r>
              <a:rPr lang="lv-LV" sz="1800" dirty="0"/>
              <a:t>Ierobežot pieejamās aparatūras klāstu</a:t>
            </a:r>
          </a:p>
          <a:p>
            <a:endParaRPr lang="lv-LV" dirty="0"/>
          </a:p>
        </p:txBody>
      </p:sp>
      <p:pic>
        <p:nvPicPr>
          <p:cNvPr id="5122" name="Picture 2" descr="https://www.itce.com/wp-content/uploads/2015/09/not-my-j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7774"/>
            <a:ext cx="2411760" cy="17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2017</TotalTime>
  <Words>297</Words>
  <Application>Microsoft Office PowerPoint</Application>
  <PresentationFormat>On-screen Show (16:9)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Cambria Math</vt:lpstr>
      <vt:lpstr>Courier New</vt:lpstr>
      <vt:lpstr>Retrospect</vt:lpstr>
      <vt:lpstr>Bakalaura darba izstrādāšana</vt:lpstr>
      <vt:lpstr>Par ...</vt:lpstr>
      <vt:lpstr>Vispārīgās prasības</vt:lpstr>
      <vt:lpstr>Termiņi </vt:lpstr>
      <vt:lpstr>Skarbā realitāte</vt:lpstr>
      <vt:lpstr>Darba autora tiesības</vt:lpstr>
      <vt:lpstr>Darba autora pienākumi</vt:lpstr>
      <vt:lpstr>Darba vadītāja pienākumi</vt:lpstr>
      <vt:lpstr>Darba vadītāja tiesības</vt:lpstr>
      <vt:lpstr>Kas tiek vērtēts?</vt:lpstr>
      <vt:lpstr>Noteikumi</vt:lpstr>
      <vt:lpstr>Kā tiek iegūts gala vērtējums?</vt:lpstr>
      <vt:lpstr>PowerPoint Presentation</vt:lpstr>
      <vt:lpstr>Bakalaura darba tēmas izvēle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Eriks Klavins</cp:lastModifiedBy>
  <cp:revision>81</cp:revision>
  <dcterms:created xsi:type="dcterms:W3CDTF">2015-10-07T08:41:12Z</dcterms:created>
  <dcterms:modified xsi:type="dcterms:W3CDTF">2016-11-07T13:57:12Z</dcterms:modified>
</cp:coreProperties>
</file>